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75" r:id="rId3"/>
    <p:sldId id="257" r:id="rId4"/>
    <p:sldId id="258" r:id="rId5"/>
    <p:sldId id="259" r:id="rId6"/>
    <p:sldId id="260" r:id="rId7"/>
    <p:sldId id="261" r:id="rId8"/>
    <p:sldId id="264" r:id="rId9"/>
    <p:sldId id="265" r:id="rId10"/>
    <p:sldId id="266" r:id="rId11"/>
    <p:sldId id="268" r:id="rId12"/>
    <p:sldId id="276" r:id="rId13"/>
    <p:sldId id="278" r:id="rId14"/>
    <p:sldId id="269" r:id="rId15"/>
    <p:sldId id="270" r:id="rId16"/>
    <p:sldId id="272" r:id="rId17"/>
    <p:sldId id="273"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15" autoAdjust="0"/>
    <p:restoredTop sz="94660"/>
  </p:normalViewPr>
  <p:slideViewPr>
    <p:cSldViewPr snapToGrid="0">
      <p:cViewPr varScale="1">
        <p:scale>
          <a:sx n="107" d="100"/>
          <a:sy n="107" d="100"/>
        </p:scale>
        <p:origin x="88" y="3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798E-90C4-48E6-B39B-37FF65347ABD}"/>
              </a:ext>
            </a:extLst>
          </p:cNvPr>
          <p:cNvSpPr>
            <a:spLocks noGrp="1"/>
          </p:cNvSpPr>
          <p:nvPr>
            <p:ph type="ctrTitle"/>
          </p:nvPr>
        </p:nvSpPr>
        <p:spPr>
          <a:xfrm>
            <a:off x="2197100" y="1079500"/>
            <a:ext cx="7797799" cy="2138400"/>
          </a:xfrm>
        </p:spPr>
        <p:txBody>
          <a:bodyPr anchor="b">
            <a:normAutofit/>
          </a:bodyPr>
          <a:lstStyle>
            <a:lvl1pPr algn="ctr">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3D95C8C-0A7F-40D9-A690-3D5898EFFE81}"/>
              </a:ext>
            </a:extLst>
          </p:cNvPr>
          <p:cNvSpPr>
            <a:spLocks noGrp="1"/>
          </p:cNvSpPr>
          <p:nvPr>
            <p:ph type="subTitle" idx="1"/>
          </p:nvPr>
        </p:nvSpPr>
        <p:spPr>
          <a:xfrm>
            <a:off x="3308350" y="4113213"/>
            <a:ext cx="5575300" cy="1655762"/>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D1322F3-E47A-4D6E-96A8-AB5C73BA9906}"/>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2/5/2025</a:t>
            </a:fld>
            <a:endParaRPr lang="en-US" dirty="0"/>
          </a:p>
        </p:txBody>
      </p:sp>
      <p:sp>
        <p:nvSpPr>
          <p:cNvPr id="5" name="Footer Placeholder 4">
            <a:extLst>
              <a:ext uri="{FF2B5EF4-FFF2-40B4-BE49-F238E27FC236}">
                <a16:creationId xmlns:a16="http://schemas.microsoft.com/office/drawing/2014/main" id="{737BF5CE-9E66-4FD5-949F-34E11607C6DF}"/>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EEDAB7A-4032-416A-B04E-1F4878912E0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dirty="0"/>
          </a:p>
        </p:txBody>
      </p:sp>
      <p:cxnSp>
        <p:nvCxnSpPr>
          <p:cNvPr id="7" name="Straight Connector 6">
            <a:extLst>
              <a:ext uri="{FF2B5EF4-FFF2-40B4-BE49-F238E27FC236}">
                <a16:creationId xmlns:a16="http://schemas.microsoft.com/office/drawing/2014/main" id="{701C0CAB-6A03-4C6A-9FAA-219847753628}"/>
              </a:ext>
            </a:extLst>
          </p:cNvPr>
          <p:cNvCxnSpPr>
            <a:cxnSpLocks/>
          </p:cNvCxnSpPr>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982E0B2-AA9C-441C-A08E-A9DF9CF12116}"/>
              </a:ext>
            </a:extLst>
          </p:cNvPr>
          <p:cNvGrpSpPr/>
          <p:nvPr/>
        </p:nvGrpSpPr>
        <p:grpSpPr>
          <a:xfrm>
            <a:off x="9728046" y="4869342"/>
            <a:ext cx="1623711" cy="630920"/>
            <a:chOff x="9588346" y="4824892"/>
            <a:chExt cx="1623711" cy="630920"/>
          </a:xfrm>
        </p:grpSpPr>
        <p:sp>
          <p:nvSpPr>
            <p:cNvPr id="16" name="Freeform: Shape 15">
              <a:extLst>
                <a:ext uri="{FF2B5EF4-FFF2-40B4-BE49-F238E27FC236}">
                  <a16:creationId xmlns:a16="http://schemas.microsoft.com/office/drawing/2014/main" id="{A4A2E074-C10D-4C57-AB72-B631E4D77102}"/>
                </a:ext>
              </a:extLst>
            </p:cNvPr>
            <p:cNvSpPr/>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B037EB3-1772-4BA8-A95A-E5DBDFEA32B0}"/>
                </a:ext>
              </a:extLst>
            </p:cNvPr>
            <p:cNvGrpSpPr/>
            <p:nvPr/>
          </p:nvGrpSpPr>
          <p:grpSpPr>
            <a:xfrm rot="2700000" flipH="1">
              <a:off x="10112436" y="4359902"/>
              <a:ext cx="571820" cy="1620000"/>
              <a:chOff x="8482785" y="4330454"/>
              <a:chExt cx="571820" cy="1620000"/>
            </a:xfrm>
          </p:grpSpPr>
          <p:sp>
            <p:nvSpPr>
              <p:cNvPr id="18" name="Freeform: Shape 17">
                <a:extLst>
                  <a:ext uri="{FF2B5EF4-FFF2-40B4-BE49-F238E27FC236}">
                    <a16:creationId xmlns:a16="http://schemas.microsoft.com/office/drawing/2014/main" id="{A1F47AC1-63D0-47F3-9728-1A0A0543494B}"/>
                  </a:ext>
                </a:extLst>
              </p:cNvPr>
              <p:cNvSpPr/>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Connector 18">
                <a:extLst>
                  <a:ext uri="{FF2B5EF4-FFF2-40B4-BE49-F238E27FC236}">
                    <a16:creationId xmlns:a16="http://schemas.microsoft.com/office/drawing/2014/main" id="{803A57D6-0C36-4560-A08A-16768551EF6F}"/>
                  </a:ext>
                </a:extLst>
              </p:cNvPr>
              <p:cNvCxnSpPr>
                <a:cxnSpLocks/>
              </p:cNvCxnSpPr>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387589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794F-0C7D-47A6-A355-9B54F3A082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18BEFC-5F95-43C3-A662-CF24426CB374}"/>
              </a:ext>
            </a:extLst>
          </p:cNvPr>
          <p:cNvSpPr>
            <a:spLocks noGrp="1"/>
          </p:cNvSpPr>
          <p:nvPr>
            <p:ph type="body" orient="vert" idx="1"/>
          </p:nvPr>
        </p:nvSpPr>
        <p:spPr>
          <a:xfrm>
            <a:off x="1079500" y="1790700"/>
            <a:ext cx="10026650" cy="3978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E020A41-C226-41AB-8766-C9BF3E9BF9D0}"/>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2/5/2025</a:t>
            </a:fld>
            <a:endParaRPr lang="en-US"/>
          </a:p>
        </p:txBody>
      </p:sp>
      <p:sp>
        <p:nvSpPr>
          <p:cNvPr id="5" name="Footer Placeholder 4">
            <a:extLst>
              <a:ext uri="{FF2B5EF4-FFF2-40B4-BE49-F238E27FC236}">
                <a16:creationId xmlns:a16="http://schemas.microsoft.com/office/drawing/2014/main" id="{877795E9-017B-4505-810D-A5F553A56BC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626A1BD-3429-4C11-B230-8AD083EC3EC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3357087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11CA2-18BF-408B-A40C-B43A0A7B80FA}"/>
              </a:ext>
            </a:extLst>
          </p:cNvPr>
          <p:cNvSpPr>
            <a:spLocks noGrp="1"/>
          </p:cNvSpPr>
          <p:nvPr>
            <p:ph type="title" orient="vert"/>
          </p:nvPr>
        </p:nvSpPr>
        <p:spPr>
          <a:xfrm>
            <a:off x="9899079" y="1079500"/>
            <a:ext cx="1292662" cy="4689476"/>
          </a:xfrm>
        </p:spPr>
        <p:txBody>
          <a:bodyPr vert="eaVert">
            <a:normAutofit/>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E424B6-12FC-41A1-AF7C-7E3931D97204}"/>
              </a:ext>
            </a:extLst>
          </p:cNvPr>
          <p:cNvSpPr>
            <a:spLocks noGrp="1"/>
          </p:cNvSpPr>
          <p:nvPr>
            <p:ph type="body" orient="vert" idx="1"/>
          </p:nvPr>
        </p:nvSpPr>
        <p:spPr>
          <a:xfrm>
            <a:off x="1079499" y="1079500"/>
            <a:ext cx="8495943" cy="46894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35CF957-F921-48CF-97FE-91190C1AE9B3}"/>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2/5/2025</a:t>
            </a:fld>
            <a:endParaRPr lang="en-US"/>
          </a:p>
        </p:txBody>
      </p:sp>
      <p:sp>
        <p:nvSpPr>
          <p:cNvPr id="5" name="Footer Placeholder 4">
            <a:extLst>
              <a:ext uri="{FF2B5EF4-FFF2-40B4-BE49-F238E27FC236}">
                <a16:creationId xmlns:a16="http://schemas.microsoft.com/office/drawing/2014/main" id="{6653F49D-6E0C-47F7-BAAD-A427913DC4D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038A122-F390-46CF-BECF-3AE05CA585C4}"/>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628798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217A-A229-4751-8D09-0CAD914F628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A9DEA33-60C3-4B28-B3EF-E93D6D46A3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7D3B28-C66B-4279-AB67-2BC1D01239A4}"/>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2/5/2025</a:t>
            </a:fld>
            <a:endParaRPr lang="en-US"/>
          </a:p>
        </p:txBody>
      </p:sp>
      <p:sp>
        <p:nvSpPr>
          <p:cNvPr id="5" name="Footer Placeholder 4">
            <a:extLst>
              <a:ext uri="{FF2B5EF4-FFF2-40B4-BE49-F238E27FC236}">
                <a16:creationId xmlns:a16="http://schemas.microsoft.com/office/drawing/2014/main" id="{8928FF39-A0DA-4F77-9297-B83C86B575D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9D7D65A-9D4E-42F6-A8BF-1EEAFB180710}"/>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799534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17BB-B242-4CC6-887C-83E08CE2D54A}"/>
              </a:ext>
            </a:extLst>
          </p:cNvPr>
          <p:cNvSpPr>
            <a:spLocks noGrp="1"/>
          </p:cNvSpPr>
          <p:nvPr>
            <p:ph type="title"/>
          </p:nvPr>
        </p:nvSpPr>
        <p:spPr>
          <a:xfrm>
            <a:off x="1079500" y="2252663"/>
            <a:ext cx="4457700" cy="2349500"/>
          </a:xfrm>
        </p:spPr>
        <p:txBody>
          <a:bodyPr anchor="ctr" anchorCtr="0">
            <a:normAutofit/>
          </a:bodyPr>
          <a:lstStyle>
            <a:lvl1pPr algn="ct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695823-EA83-493F-8FEC-C72B5B9CF2FD}"/>
              </a:ext>
            </a:extLst>
          </p:cNvPr>
          <p:cNvSpPr>
            <a:spLocks noGrp="1"/>
          </p:cNvSpPr>
          <p:nvPr>
            <p:ph type="body" idx="1"/>
          </p:nvPr>
        </p:nvSpPr>
        <p:spPr>
          <a:xfrm>
            <a:off x="6654800" y="2252664"/>
            <a:ext cx="4451348" cy="2349500"/>
          </a:xfrm>
        </p:spPr>
        <p:txBody>
          <a:bodyPr anchor="ctr" anchorCtr="0"/>
          <a:lstStyle>
            <a:lvl1pPr marL="0" indent="0">
              <a:buNone/>
              <a:defRPr sz="2400" i="1">
                <a:solidFill>
                  <a:schemeClr val="tx1">
                    <a:alpha val="7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E08E54-36BB-4AB4-BE1F-5FA8207BEAF8}"/>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2/5/2025</a:t>
            </a:fld>
            <a:endParaRPr lang="en-US"/>
          </a:p>
        </p:txBody>
      </p:sp>
      <p:sp>
        <p:nvSpPr>
          <p:cNvPr id="5" name="Footer Placeholder 4">
            <a:extLst>
              <a:ext uri="{FF2B5EF4-FFF2-40B4-BE49-F238E27FC236}">
                <a16:creationId xmlns:a16="http://schemas.microsoft.com/office/drawing/2014/main" id="{C0453A6A-C55A-40A1-A3BB-DB417047F54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6D6E656-7AC0-4BD3-AFE5-4B5122E2F2D8}"/>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grpSp>
        <p:nvGrpSpPr>
          <p:cNvPr id="20" name="Group 19">
            <a:extLst>
              <a:ext uri="{FF2B5EF4-FFF2-40B4-BE49-F238E27FC236}">
                <a16:creationId xmlns:a16="http://schemas.microsoft.com/office/drawing/2014/main" id="{E9ABE19D-0B51-4388-93D1-0CD6B767115D}"/>
              </a:ext>
            </a:extLst>
          </p:cNvPr>
          <p:cNvGrpSpPr/>
          <p:nvPr/>
        </p:nvGrpSpPr>
        <p:grpSpPr>
          <a:xfrm>
            <a:off x="999771" y="932104"/>
            <a:ext cx="913428" cy="1032464"/>
            <a:chOff x="999771" y="932104"/>
            <a:chExt cx="913428" cy="1032464"/>
          </a:xfrm>
        </p:grpSpPr>
        <p:grpSp>
          <p:nvGrpSpPr>
            <p:cNvPr id="21" name="Group 20">
              <a:extLst>
                <a:ext uri="{FF2B5EF4-FFF2-40B4-BE49-F238E27FC236}">
                  <a16:creationId xmlns:a16="http://schemas.microsoft.com/office/drawing/2014/main" id="{46226ED6-7133-4222-9552-0EA4B1B3C9FB}"/>
                </a:ext>
              </a:extLst>
            </p:cNvPr>
            <p:cNvGrpSpPr/>
            <p:nvPr/>
          </p:nvGrpSpPr>
          <p:grpSpPr>
            <a:xfrm rot="8100000" flipV="1">
              <a:off x="1047457" y="1290386"/>
              <a:ext cx="865742" cy="628383"/>
              <a:chOff x="558167" y="958515"/>
              <a:chExt cx="865742" cy="628383"/>
            </a:xfrm>
            <a:solidFill>
              <a:schemeClr val="accent3"/>
            </a:solidFill>
          </p:grpSpPr>
          <p:sp>
            <p:nvSpPr>
              <p:cNvPr id="28" name="Freeform: Shape 27">
                <a:extLst>
                  <a:ext uri="{FF2B5EF4-FFF2-40B4-BE49-F238E27FC236}">
                    <a16:creationId xmlns:a16="http://schemas.microsoft.com/office/drawing/2014/main" id="{BE810E40-D42F-4034-93BA-54446465D20B}"/>
                  </a:ext>
                </a:extLst>
              </p:cNvPr>
              <p:cNvSpPr/>
              <p:nvPr/>
            </p:nvSpPr>
            <p:spPr>
              <a:xfrm rot="8100000" flipH="1">
                <a:off x="558167" y="1122160"/>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Freeform: Shape 28">
                <a:extLst>
                  <a:ext uri="{FF2B5EF4-FFF2-40B4-BE49-F238E27FC236}">
                    <a16:creationId xmlns:a16="http://schemas.microsoft.com/office/drawing/2014/main" id="{60F6BFC2-CA89-42B8-8A5A-E9F26BA87FBB}"/>
                  </a:ext>
                </a:extLst>
              </p:cNvPr>
              <p:cNvSpPr/>
              <p:nvPr/>
            </p:nvSpPr>
            <p:spPr>
              <a:xfrm rot="5400000" flipH="1">
                <a:off x="959170" y="95851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2" name="Group 21">
              <a:extLst>
                <a:ext uri="{FF2B5EF4-FFF2-40B4-BE49-F238E27FC236}">
                  <a16:creationId xmlns:a16="http://schemas.microsoft.com/office/drawing/2014/main" id="{1CA36485-DC1D-48C9-91B2-425DBC66D471}"/>
                </a:ext>
              </a:extLst>
            </p:cNvPr>
            <p:cNvGrpSpPr/>
            <p:nvPr/>
          </p:nvGrpSpPr>
          <p:grpSpPr>
            <a:xfrm rot="10800000" flipH="1" flipV="1">
              <a:off x="999771" y="932104"/>
              <a:ext cx="864005" cy="1032464"/>
              <a:chOff x="2207971" y="2384401"/>
              <a:chExt cx="864005" cy="1032464"/>
            </a:xfrm>
          </p:grpSpPr>
          <p:sp>
            <p:nvSpPr>
              <p:cNvPr id="23" name="Freeform: Shape 22">
                <a:extLst>
                  <a:ext uri="{FF2B5EF4-FFF2-40B4-BE49-F238E27FC236}">
                    <a16:creationId xmlns:a16="http://schemas.microsoft.com/office/drawing/2014/main" id="{0ACF276E-196C-4923-B7D1-48A8E6A1669C}"/>
                  </a:ext>
                </a:extLst>
              </p:cNvPr>
              <p:cNvSpPr/>
              <p:nvPr/>
            </p:nvSpPr>
            <p:spPr>
              <a:xfrm rot="13500000">
                <a:off x="2207971" y="285630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Freeform: Shape 23">
                <a:extLst>
                  <a:ext uri="{FF2B5EF4-FFF2-40B4-BE49-F238E27FC236}">
                    <a16:creationId xmlns:a16="http://schemas.microsoft.com/office/drawing/2014/main" id="{FFE3686C-DFF6-4995-81B8-FA38F5BB0401}"/>
                  </a:ext>
                </a:extLst>
              </p:cNvPr>
              <p:cNvSpPr/>
              <p:nvPr/>
            </p:nvSpPr>
            <p:spPr>
              <a:xfrm rot="10800000">
                <a:off x="2607238" y="2688467"/>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5" name="Group 24">
                <a:extLst>
                  <a:ext uri="{FF2B5EF4-FFF2-40B4-BE49-F238E27FC236}">
                    <a16:creationId xmlns:a16="http://schemas.microsoft.com/office/drawing/2014/main" id="{9DCBF653-CCB9-47B2-9DD9-68847A45D82D}"/>
                  </a:ext>
                </a:extLst>
              </p:cNvPr>
              <p:cNvGrpSpPr/>
              <p:nvPr/>
            </p:nvGrpSpPr>
            <p:grpSpPr>
              <a:xfrm>
                <a:off x="2440769" y="2384401"/>
                <a:ext cx="313009" cy="1032464"/>
                <a:chOff x="2440769" y="2384401"/>
                <a:chExt cx="313009" cy="1032464"/>
              </a:xfrm>
            </p:grpSpPr>
            <p:cxnSp>
              <p:nvCxnSpPr>
                <p:cNvPr id="26" name="Straight Connector 25">
                  <a:extLst>
                    <a:ext uri="{FF2B5EF4-FFF2-40B4-BE49-F238E27FC236}">
                      <a16:creationId xmlns:a16="http://schemas.microsoft.com/office/drawing/2014/main" id="{7F081A1F-C7C9-4907-AAED-B4E9B64973FB}"/>
                    </a:ext>
                  </a:extLst>
                </p:cNvPr>
                <p:cNvCxnSpPr>
                  <a:cxnSpLocks/>
                </p:cNvCxnSpPr>
                <p:nvPr/>
              </p:nvCxnSpPr>
              <p:spPr>
                <a:xfrm rot="10800000" flipH="1">
                  <a:off x="2440769" y="2516865"/>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4F8F89A-0719-4D9A-8379-9EEBD7201052}"/>
                    </a:ext>
                  </a:extLst>
                </p:cNvPr>
                <p:cNvCxnSpPr>
                  <a:cxnSpLocks/>
                </p:cNvCxnSpPr>
                <p:nvPr/>
              </p:nvCxnSpPr>
              <p:spPr>
                <a:xfrm rot="8100000" flipH="1">
                  <a:off x="2753778" y="2384401"/>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30" name="Group 29">
            <a:extLst>
              <a:ext uri="{FF2B5EF4-FFF2-40B4-BE49-F238E27FC236}">
                <a16:creationId xmlns:a16="http://schemas.microsoft.com/office/drawing/2014/main" id="{E7AA5779-FF0F-4ACF-A56C-710A4CDEC8A3}"/>
              </a:ext>
            </a:extLst>
          </p:cNvPr>
          <p:cNvGrpSpPr/>
          <p:nvPr/>
        </p:nvGrpSpPr>
        <p:grpSpPr>
          <a:xfrm>
            <a:off x="1437136" y="649304"/>
            <a:ext cx="388541" cy="388541"/>
            <a:chOff x="5752675" y="5440856"/>
            <a:chExt cx="388541" cy="388541"/>
          </a:xfrm>
        </p:grpSpPr>
        <p:sp>
          <p:nvSpPr>
            <p:cNvPr id="31" name="Oval 30">
              <a:extLst>
                <a:ext uri="{FF2B5EF4-FFF2-40B4-BE49-F238E27FC236}">
                  <a16:creationId xmlns:a16="http://schemas.microsoft.com/office/drawing/2014/main" id="{5F0ADB13-4626-4F84-B513-0B58E65C248E}"/>
                </a:ext>
              </a:extLst>
            </p:cNvPr>
            <p:cNvSpPr/>
            <p:nvPr/>
          </p:nvSpPr>
          <p:spPr>
            <a:xfrm rot="10800000">
              <a:off x="5800801" y="5488982"/>
              <a:ext cx="340415" cy="3404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Oval 31">
              <a:extLst>
                <a:ext uri="{FF2B5EF4-FFF2-40B4-BE49-F238E27FC236}">
                  <a16:creationId xmlns:a16="http://schemas.microsoft.com/office/drawing/2014/main" id="{AF46BC46-AD78-4932-95BA-D3009154CA7A}"/>
                </a:ext>
              </a:extLst>
            </p:cNvPr>
            <p:cNvSpPr/>
            <p:nvPr/>
          </p:nvSpPr>
          <p:spPr>
            <a:xfrm>
              <a:off x="5752675" y="5440856"/>
              <a:ext cx="340415" cy="340415"/>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33" name="Straight Connector 32">
            <a:extLst>
              <a:ext uri="{FF2B5EF4-FFF2-40B4-BE49-F238E27FC236}">
                <a16:creationId xmlns:a16="http://schemas.microsoft.com/office/drawing/2014/main" id="{D38118F0-6EA8-4901-9161-9101C6DDD97E}"/>
              </a:ext>
            </a:extLst>
          </p:cNvPr>
          <p:cNvCxnSpPr>
            <a:cxnSpLocks/>
          </p:cNvCxnSpPr>
          <p:nvPr/>
        </p:nvCxnSpPr>
        <p:spPr>
          <a:xfrm rot="16200000" flipH="1">
            <a:off x="5826000" y="342900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083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013D-A80D-4455-B886-0C3448294C02}"/>
              </a:ext>
            </a:extLst>
          </p:cNvPr>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A99D3AB-20B9-4D90-8106-506F443682C8}"/>
              </a:ext>
            </a:extLst>
          </p:cNvPr>
          <p:cNvSpPr>
            <a:spLocks noGrp="1"/>
          </p:cNvSpPr>
          <p:nvPr>
            <p:ph sz="half" idx="1"/>
          </p:nvPr>
        </p:nvSpPr>
        <p:spPr>
          <a:xfrm>
            <a:off x="108585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5F9DF39-257F-4C10-A7B4-1AA1C66F28E9}"/>
              </a:ext>
            </a:extLst>
          </p:cNvPr>
          <p:cNvSpPr>
            <a:spLocks noGrp="1"/>
          </p:cNvSpPr>
          <p:nvPr>
            <p:ph sz="half" idx="2"/>
          </p:nvPr>
        </p:nvSpPr>
        <p:spPr>
          <a:xfrm>
            <a:off x="636600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0E57E5E-B324-4633-AB65-4A53498B9FA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2/5/2025</a:t>
            </a:fld>
            <a:endParaRPr lang="en-US"/>
          </a:p>
        </p:txBody>
      </p:sp>
      <p:sp>
        <p:nvSpPr>
          <p:cNvPr id="6" name="Footer Placeholder 5">
            <a:extLst>
              <a:ext uri="{FF2B5EF4-FFF2-40B4-BE49-F238E27FC236}">
                <a16:creationId xmlns:a16="http://schemas.microsoft.com/office/drawing/2014/main" id="{5B42A16D-8423-4C91-B839-F95380250FA3}"/>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63AD46B-C875-4F91-8991-4A4E5D768D9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792800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70C3-74D3-4445-A879-4F7CF42ED29A}"/>
              </a:ext>
            </a:extLst>
          </p:cNvPr>
          <p:cNvSpPr>
            <a:spLocks noGrp="1"/>
          </p:cNvSpPr>
          <p:nvPr>
            <p:ph type="title"/>
          </p:nvPr>
        </p:nvSpPr>
        <p:spPr>
          <a:xfrm>
            <a:off x="1079500" y="1011238"/>
            <a:ext cx="10026650" cy="655637"/>
          </a:xfrm>
        </p:spPr>
        <p:txBody>
          <a:bodyPr>
            <a:normAutofit/>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2B64494-3C1C-49FE-ADB2-6F41CEEA82EF}"/>
              </a:ext>
            </a:extLst>
          </p:cNvPr>
          <p:cNvSpPr>
            <a:spLocks noGrp="1"/>
          </p:cNvSpPr>
          <p:nvPr>
            <p:ph type="body" idx="1"/>
          </p:nvPr>
        </p:nvSpPr>
        <p:spPr>
          <a:xfrm>
            <a:off x="107950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EE19A6-8340-43A4-9B30-A27DEB9E2BF1}"/>
              </a:ext>
            </a:extLst>
          </p:cNvPr>
          <p:cNvSpPr>
            <a:spLocks noGrp="1"/>
          </p:cNvSpPr>
          <p:nvPr>
            <p:ph sz="half" idx="2"/>
          </p:nvPr>
        </p:nvSpPr>
        <p:spPr>
          <a:xfrm>
            <a:off x="1079500" y="2525561"/>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9D4B31-0090-483A-BF84-CEA2B22D51D5}"/>
              </a:ext>
            </a:extLst>
          </p:cNvPr>
          <p:cNvSpPr>
            <a:spLocks noGrp="1"/>
          </p:cNvSpPr>
          <p:nvPr>
            <p:ph type="body" sz="quarter" idx="3"/>
          </p:nvPr>
        </p:nvSpPr>
        <p:spPr>
          <a:xfrm>
            <a:off x="636495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8DB9E9-0BD8-4F85-9342-5C5BA0D35CEA}"/>
              </a:ext>
            </a:extLst>
          </p:cNvPr>
          <p:cNvSpPr>
            <a:spLocks noGrp="1"/>
          </p:cNvSpPr>
          <p:nvPr>
            <p:ph sz="quarter" idx="4"/>
          </p:nvPr>
        </p:nvSpPr>
        <p:spPr>
          <a:xfrm>
            <a:off x="6364950" y="2525560"/>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52AE3D3E-6168-45C3-BAB4-04FFFB9835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2/5/2025</a:t>
            </a:fld>
            <a:endParaRPr lang="en-US"/>
          </a:p>
        </p:txBody>
      </p:sp>
      <p:sp>
        <p:nvSpPr>
          <p:cNvPr id="8" name="Footer Placeholder 7">
            <a:extLst>
              <a:ext uri="{FF2B5EF4-FFF2-40B4-BE49-F238E27FC236}">
                <a16:creationId xmlns:a16="http://schemas.microsoft.com/office/drawing/2014/main" id="{DA8F8D02-7CCF-4321-847A-CD553E52A342}"/>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9F966368-2A9A-4617-A2A9-E4E9ACD06381}"/>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695986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0855A-C7D7-455F-BD47-AB4221DD0240}"/>
              </a:ext>
            </a:extLst>
          </p:cNvPr>
          <p:cNvSpPr>
            <a:spLocks noGrp="1"/>
          </p:cNvSpPr>
          <p:nvPr>
            <p:ph type="title"/>
          </p:nvPr>
        </p:nvSpPr>
        <p:spPr>
          <a:xfrm>
            <a:off x="1079500" y="1079500"/>
            <a:ext cx="10026650" cy="4689475"/>
          </a:xfrm>
        </p:spPr>
        <p:txBody>
          <a:bodyPr anchor="ctr"/>
          <a:lstStyle>
            <a:lvl1pPr algn="ct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1629F6FD-C2F8-4688-B52A-ED76F48B8B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2/5/2025</a:t>
            </a:fld>
            <a:endParaRPr lang="en-US"/>
          </a:p>
        </p:txBody>
      </p:sp>
      <p:sp>
        <p:nvSpPr>
          <p:cNvPr id="4" name="Footer Placeholder 3">
            <a:extLst>
              <a:ext uri="{FF2B5EF4-FFF2-40B4-BE49-F238E27FC236}">
                <a16:creationId xmlns:a16="http://schemas.microsoft.com/office/drawing/2014/main" id="{AB358F0F-237C-4F8E-A5A7-48269F700B1D}"/>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8C3629E-70C3-44A4-A268-2194CD424AF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78339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232D4-EC56-49D3-B967-D972B5E5E2C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2/5/2025</a:t>
            </a:fld>
            <a:endParaRPr lang="en-US"/>
          </a:p>
        </p:txBody>
      </p:sp>
      <p:sp>
        <p:nvSpPr>
          <p:cNvPr id="3" name="Footer Placeholder 2">
            <a:extLst>
              <a:ext uri="{FF2B5EF4-FFF2-40B4-BE49-F238E27FC236}">
                <a16:creationId xmlns:a16="http://schemas.microsoft.com/office/drawing/2014/main" id="{0B2C3171-136A-405F-B1CF-C0DAFAA21E4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6523E7E-BA29-40D2-BE24-10E7F705040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378060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607EF-706F-47DD-B487-7C3E4EDE1945}"/>
              </a:ext>
            </a:extLst>
          </p:cNvPr>
          <p:cNvSpPr>
            <a:spLocks noGrp="1"/>
          </p:cNvSpPr>
          <p:nvPr>
            <p:ph type="title"/>
          </p:nvPr>
        </p:nvSpPr>
        <p:spPr>
          <a:xfrm>
            <a:off x="1071607" y="1011238"/>
            <a:ext cx="3906000" cy="1292400"/>
          </a:xfrm>
        </p:spPr>
        <p:txBody>
          <a:bodyPr anchor="t" anchorCtr="0">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8298442-7D9F-4D62-866B-FBA382F06C4C}"/>
              </a:ext>
            </a:extLst>
          </p:cNvPr>
          <p:cNvSpPr>
            <a:spLocks noGrp="1"/>
          </p:cNvSpPr>
          <p:nvPr>
            <p:ph idx="1"/>
          </p:nvPr>
        </p:nvSpPr>
        <p:spPr>
          <a:xfrm>
            <a:off x="5537200" y="955230"/>
            <a:ext cx="5583193" cy="4813745"/>
          </a:xfrm>
        </p:spPr>
        <p:txBody>
          <a:bodyPr/>
          <a:lstStyle>
            <a:lvl1pPr marL="0" indent="0">
              <a:lnSpc>
                <a:spcPct val="100000"/>
              </a:lnSpc>
              <a:buFontTx/>
              <a:buNone/>
              <a:defRPr sz="4800"/>
            </a:lvl1pPr>
            <a:lvl2pPr marL="0">
              <a:lnSpc>
                <a:spcPct val="100000"/>
              </a:lnSpc>
              <a:defRPr sz="4800"/>
            </a:lvl2pPr>
            <a:lvl3pPr marL="0" indent="0">
              <a:buNone/>
              <a:defRPr sz="2000"/>
            </a:lvl3pPr>
            <a:lvl4pPr marL="0">
              <a:defRPr sz="2000"/>
            </a:lvl4pPr>
            <a:lvl5pPr marL="360000">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67D1DB7-AC43-460E-B3C5-9F8B37D1B50A}"/>
              </a:ext>
            </a:extLst>
          </p:cNvPr>
          <p:cNvSpPr>
            <a:spLocks noGrp="1"/>
          </p:cNvSpPr>
          <p:nvPr>
            <p:ph type="body" sz="half" idx="2"/>
          </p:nvPr>
        </p:nvSpPr>
        <p:spPr>
          <a:xfrm>
            <a:off x="1079499" y="2664000"/>
            <a:ext cx="3905999" cy="3106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0C5DE9-6995-4F6E-AF64-6CE9A677971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2/5/2025</a:t>
            </a:fld>
            <a:endParaRPr lang="en-US"/>
          </a:p>
        </p:txBody>
      </p:sp>
      <p:sp>
        <p:nvSpPr>
          <p:cNvPr id="6" name="Footer Placeholder 5">
            <a:extLst>
              <a:ext uri="{FF2B5EF4-FFF2-40B4-BE49-F238E27FC236}">
                <a16:creationId xmlns:a16="http://schemas.microsoft.com/office/drawing/2014/main" id="{388BC655-2B4D-48CA-90B9-740400332295}"/>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314A7E0-1D83-4CE0-9FFE-3EEE2B3C27E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002798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F7F85-950A-4BED-AE31-5C85DE4FA488}"/>
              </a:ext>
            </a:extLst>
          </p:cNvPr>
          <p:cNvSpPr>
            <a:spLocks noGrp="1"/>
          </p:cNvSpPr>
          <p:nvPr>
            <p:ph type="title"/>
          </p:nvPr>
        </p:nvSpPr>
        <p:spPr>
          <a:xfrm>
            <a:off x="1079501" y="1011238"/>
            <a:ext cx="3905250" cy="1292662"/>
          </a:xfrm>
        </p:spPr>
        <p:txBody>
          <a:bodyPr anchor="t"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813A008-3741-4305-8A06-C0D8404A32BB}"/>
              </a:ext>
            </a:extLst>
          </p:cNvPr>
          <p:cNvSpPr>
            <a:spLocks noGrp="1"/>
          </p:cNvSpPr>
          <p:nvPr>
            <p:ph type="pic" idx="1"/>
          </p:nvPr>
        </p:nvSpPr>
        <p:spPr>
          <a:xfrm>
            <a:off x="5537200" y="531813"/>
            <a:ext cx="6113812" cy="57848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F2ADC63-3365-4920-AF26-600F4D2EA579}"/>
              </a:ext>
            </a:extLst>
          </p:cNvPr>
          <p:cNvSpPr>
            <a:spLocks noGrp="1"/>
          </p:cNvSpPr>
          <p:nvPr>
            <p:ph type="body" sz="half" idx="2"/>
          </p:nvPr>
        </p:nvSpPr>
        <p:spPr>
          <a:xfrm>
            <a:off x="1079500" y="2663825"/>
            <a:ext cx="3905250" cy="310515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C161BE-EF8B-4F4D-8197-61442EBC46B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2/5/2025</a:t>
            </a:fld>
            <a:endParaRPr lang="en-US"/>
          </a:p>
        </p:txBody>
      </p:sp>
      <p:sp>
        <p:nvSpPr>
          <p:cNvPr id="6" name="Footer Placeholder 5">
            <a:extLst>
              <a:ext uri="{FF2B5EF4-FFF2-40B4-BE49-F238E27FC236}">
                <a16:creationId xmlns:a16="http://schemas.microsoft.com/office/drawing/2014/main" id="{9FD37897-BFE5-414E-9334-53116988DC3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F5BF024-9A20-4B80-976D-420DCCD1616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56989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00152-D18D-4405-8FB2-5985831B57A0}"/>
              </a:ext>
            </a:extLst>
          </p:cNvPr>
          <p:cNvSpPr>
            <a:spLocks noGrp="1"/>
          </p:cNvSpPr>
          <p:nvPr>
            <p:ph type="title"/>
          </p:nvPr>
        </p:nvSpPr>
        <p:spPr>
          <a:xfrm>
            <a:off x="1079500" y="1011238"/>
            <a:ext cx="10026650" cy="655637"/>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2E92E1-0C4A-474E-8E29-8DB404101BA7}"/>
              </a:ext>
            </a:extLst>
          </p:cNvPr>
          <p:cNvSpPr>
            <a:spLocks noGrp="1"/>
          </p:cNvSpPr>
          <p:nvPr>
            <p:ph type="body" idx="1"/>
          </p:nvPr>
        </p:nvSpPr>
        <p:spPr>
          <a:xfrm>
            <a:off x="1079500" y="1790700"/>
            <a:ext cx="10026650" cy="3978275"/>
          </a:xfrm>
          <a:prstGeom prst="rect">
            <a:avLst/>
          </a:prstGeom>
        </p:spPr>
        <p:txBody>
          <a:bodyPr vert="horz" lIns="0" tIns="0" rIns="0" bIns="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122E245-B48B-4526-8D2D-9475E64B0624}"/>
              </a:ext>
            </a:extLst>
          </p:cNvPr>
          <p:cNvSpPr>
            <a:spLocks noGrp="1"/>
          </p:cNvSpPr>
          <p:nvPr>
            <p:ph type="dt" sz="half" idx="2"/>
          </p:nvPr>
        </p:nvSpPr>
        <p:spPr>
          <a:xfrm>
            <a:off x="541338" y="6401999"/>
            <a:ext cx="2206625" cy="369332"/>
          </a:xfrm>
          <a:prstGeom prst="rect">
            <a:avLst/>
          </a:prstGeom>
        </p:spPr>
        <p:txBody>
          <a:bodyPr vert="horz" lIns="0" tIns="0" rIns="0" bIns="0" rtlCol="0" anchor="ctr">
            <a:normAutofit/>
          </a:bodyPr>
          <a:lstStyle>
            <a:lvl1pPr algn="l">
              <a:defRPr sz="1000" cap="all" spc="300" baseline="0">
                <a:solidFill>
                  <a:schemeClr val="tx1">
                    <a:alpha val="70000"/>
                  </a:schemeClr>
                </a:solidFill>
              </a:defRPr>
            </a:lvl1pPr>
          </a:lstStyle>
          <a:p>
            <a:fld id="{64F0E216-BA48-4F04-AC4F-645AA0DD6AC6}" type="datetimeFigureOut">
              <a:rPr lang="en-US" smtClean="0"/>
              <a:pPr/>
              <a:t>2/5/2025</a:t>
            </a:fld>
            <a:endParaRPr lang="en-US" dirty="0"/>
          </a:p>
        </p:txBody>
      </p:sp>
      <p:sp>
        <p:nvSpPr>
          <p:cNvPr id="5" name="Footer Placeholder 4">
            <a:extLst>
              <a:ext uri="{FF2B5EF4-FFF2-40B4-BE49-F238E27FC236}">
                <a16:creationId xmlns:a16="http://schemas.microsoft.com/office/drawing/2014/main" id="{C2A0FE5C-A494-40F2-A357-786AFFA6318E}"/>
              </a:ext>
            </a:extLst>
          </p:cNvPr>
          <p:cNvSpPr>
            <a:spLocks noGrp="1"/>
          </p:cNvSpPr>
          <p:nvPr>
            <p:ph type="ftr" sz="quarter" idx="3"/>
          </p:nvPr>
        </p:nvSpPr>
        <p:spPr>
          <a:xfrm>
            <a:off x="3308350" y="6401999"/>
            <a:ext cx="5575300" cy="369332"/>
          </a:xfrm>
          <a:prstGeom prst="rect">
            <a:avLst/>
          </a:prstGeom>
        </p:spPr>
        <p:txBody>
          <a:bodyPr vert="horz" lIns="0" tIns="0" rIns="0" bIns="0" rtlCol="0" anchor="ctr">
            <a:normAutofit/>
          </a:bodyPr>
          <a:lstStyle>
            <a:lvl1pPr algn="ctr">
              <a:defRPr sz="1000" cap="all" spc="300" baseline="0">
                <a:solidFill>
                  <a:schemeClr val="tx1">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504686A1-EDE2-44D9-A671-F708A6F883D7}"/>
              </a:ext>
            </a:extLst>
          </p:cNvPr>
          <p:cNvSpPr>
            <a:spLocks noGrp="1"/>
          </p:cNvSpPr>
          <p:nvPr>
            <p:ph type="sldNum" sz="quarter" idx="4"/>
          </p:nvPr>
        </p:nvSpPr>
        <p:spPr>
          <a:xfrm>
            <a:off x="9442800" y="6401999"/>
            <a:ext cx="2208212" cy="369332"/>
          </a:xfrm>
          <a:prstGeom prst="rect">
            <a:avLst/>
          </a:prstGeom>
        </p:spPr>
        <p:txBody>
          <a:bodyPr vert="horz" lIns="0" tIns="0" rIns="0" bIns="0" rtlCol="0" anchor="ctr">
            <a:normAutofit/>
          </a:bodyPr>
          <a:lstStyle>
            <a:lvl1pPr algn="r">
              <a:defRPr sz="1000" cap="all" spc="300" baseline="0">
                <a:solidFill>
                  <a:schemeClr val="tx1">
                    <a:alpha val="70000"/>
                  </a:schemeClr>
                </a:solidFill>
              </a:defRPr>
            </a:lvl1p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1963712710"/>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p:titleStyle>
    <p:body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ikultura.ro/wp-content/uploads/2019/09/Suport-De-Curs-Limba-Romani.pdf" TargetMode="External"/><Relationship Id="rId7" Type="http://schemas.openxmlformats.org/officeDocument/2006/relationships/hyperlink" Target="https://huggingface.co/docs/transformers/model_doc/llama" TargetMode="External"/><Relationship Id="rId2" Type="http://schemas.openxmlformats.org/officeDocument/2006/relationships/hyperlink" Target="https://www.academia.edu/43726447/Ghid_de_conversa%C5%A3ie_Rom%C3%A2n_Romano_Rum%C3%AEnisko_Romano_Lumini%C5%A3a_Mihai_Cioab%C4%83" TargetMode="External"/><Relationship Id="rId1" Type="http://schemas.openxmlformats.org/officeDocument/2006/relationships/slideLayout" Target="../slideLayouts/slideLayout2.xml"/><Relationship Id="rId6" Type="http://schemas.openxmlformats.org/officeDocument/2006/relationships/hyperlink" Target="https://huggingface.co/docs/transformers/model_doc/nllb" TargetMode="External"/><Relationship Id="rId5" Type="http://schemas.openxmlformats.org/officeDocument/2006/relationships/hyperlink" Target="https://huggingface.co/docs/transformers/model_doc/marian" TargetMode="External"/><Relationship Id="rId4" Type="http://schemas.openxmlformats.org/officeDocument/2006/relationships/hyperlink" Target="https://cdn.prod.website-files.com/601e5c899b255f2ab1aa7bd3/618532c3aee2d5be11a853f5_Romanes-with-Rahela-5.pdf" TargetMode="External"/></Relationships>
</file>

<file path=ppt/slides/_rels/slide2.xml.rels><?xml version="1.0" encoding="UTF-8" standalone="yes"?>
<Relationships xmlns="http://schemas.openxmlformats.org/package/2006/relationships"><Relationship Id="rId3" Type="http://schemas.openxmlformats.org/officeDocument/2006/relationships/slide" Target="slide5.xml"/><Relationship Id="rId7" Type="http://schemas.openxmlformats.org/officeDocument/2006/relationships/slide" Target="slide18.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6.xml"/><Relationship Id="rId5" Type="http://schemas.openxmlformats.org/officeDocument/2006/relationships/slide" Target="slide14.xml"/><Relationship Id="rId4" Type="http://schemas.openxmlformats.org/officeDocument/2006/relationships/slide" Target="slide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BD5D3D-080C-1D56-1676-F093612D42D5}"/>
              </a:ext>
            </a:extLst>
          </p:cNvPr>
          <p:cNvSpPr>
            <a:spLocks noGrp="1"/>
          </p:cNvSpPr>
          <p:nvPr>
            <p:ph type="ctrTitle"/>
          </p:nvPr>
        </p:nvSpPr>
        <p:spPr>
          <a:xfrm>
            <a:off x="1079510" y="4602162"/>
            <a:ext cx="4457690" cy="1720850"/>
          </a:xfrm>
        </p:spPr>
        <p:txBody>
          <a:bodyPr anchor="ctr">
            <a:normAutofit/>
          </a:bodyPr>
          <a:lstStyle/>
          <a:p>
            <a:pPr>
              <a:lnSpc>
                <a:spcPct val="90000"/>
              </a:lnSpc>
            </a:pPr>
            <a:r>
              <a:rPr lang="en-US" sz="2400"/>
              <a:t>Machine Translation (Romanian to Romani translation)</a:t>
            </a:r>
          </a:p>
        </p:txBody>
      </p:sp>
      <p:sp>
        <p:nvSpPr>
          <p:cNvPr id="3" name="Subtitle 2">
            <a:extLst>
              <a:ext uri="{FF2B5EF4-FFF2-40B4-BE49-F238E27FC236}">
                <a16:creationId xmlns:a16="http://schemas.microsoft.com/office/drawing/2014/main" id="{A35DCFBA-21CB-32ED-3B17-399CDBD9BE63}"/>
              </a:ext>
            </a:extLst>
          </p:cNvPr>
          <p:cNvSpPr>
            <a:spLocks noGrp="1"/>
          </p:cNvSpPr>
          <p:nvPr>
            <p:ph type="subTitle" idx="1"/>
          </p:nvPr>
        </p:nvSpPr>
        <p:spPr>
          <a:xfrm>
            <a:off x="6654801" y="4602163"/>
            <a:ext cx="4451347" cy="1720850"/>
          </a:xfrm>
        </p:spPr>
        <p:txBody>
          <a:bodyPr anchor="ctr">
            <a:normAutofit fontScale="85000" lnSpcReduction="20000"/>
          </a:bodyPr>
          <a:lstStyle/>
          <a:p>
            <a:r>
              <a:rPr lang="en-US" dirty="0"/>
              <a:t>Zibileanu Sabin (512)</a:t>
            </a:r>
          </a:p>
          <a:p>
            <a:r>
              <a:rPr lang="en-US" dirty="0"/>
              <a:t>Grigore </a:t>
            </a:r>
            <a:r>
              <a:rPr lang="ro-RO" dirty="0"/>
              <a:t>Dragoș - Gabriel (512)</a:t>
            </a:r>
            <a:endParaRPr lang="en-US" dirty="0"/>
          </a:p>
          <a:p>
            <a:r>
              <a:rPr lang="en-US" dirty="0" err="1"/>
              <a:t>Vasilescu</a:t>
            </a:r>
            <a:r>
              <a:rPr lang="en-US" dirty="0"/>
              <a:t> Costin – Tiberiu (507)</a:t>
            </a:r>
          </a:p>
          <a:p>
            <a:r>
              <a:rPr lang="en-US" dirty="0" err="1"/>
              <a:t>Handac</a:t>
            </a:r>
            <a:r>
              <a:rPr lang="en-US" dirty="0"/>
              <a:t> Alexandru  - Radu (507)</a:t>
            </a:r>
          </a:p>
        </p:txBody>
      </p:sp>
      <p:pic>
        <p:nvPicPr>
          <p:cNvPr id="4" name="Picture 3" descr="A white and blue plus signs&#10;&#10;Description automatically generated">
            <a:extLst>
              <a:ext uri="{FF2B5EF4-FFF2-40B4-BE49-F238E27FC236}">
                <a16:creationId xmlns:a16="http://schemas.microsoft.com/office/drawing/2014/main" id="{8AFF09A3-5503-6A99-A3D4-8A072D21CA32}"/>
              </a:ext>
            </a:extLst>
          </p:cNvPr>
          <p:cNvPicPr>
            <a:picLocks noChangeAspect="1"/>
          </p:cNvPicPr>
          <p:nvPr/>
        </p:nvPicPr>
        <p:blipFill>
          <a:blip r:embed="rId2"/>
          <a:srcRect t="19465" b="38182"/>
          <a:stretch/>
        </p:blipFill>
        <p:spPr>
          <a:xfrm>
            <a:off x="20" y="10"/>
            <a:ext cx="12191977" cy="4014777"/>
          </a:xfrm>
          <a:prstGeom prst="rect">
            <a:avLst/>
          </a:prstGeom>
        </p:spPr>
      </p:pic>
      <p:cxnSp>
        <p:nvCxnSpPr>
          <p:cNvPr id="11" name="Straight Connector 10">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546258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198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4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2000"/>
                                  </p:stCondLst>
                                  <p:iterate type="lt">
                                    <p:tmPct val="10000"/>
                                  </p:iterate>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4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EDF42-1B84-C92D-2570-04FA473BBEF1}"/>
              </a:ext>
            </a:extLst>
          </p:cNvPr>
          <p:cNvSpPr>
            <a:spLocks noGrp="1"/>
          </p:cNvSpPr>
          <p:nvPr>
            <p:ph type="title"/>
          </p:nvPr>
        </p:nvSpPr>
        <p:spPr/>
        <p:txBody>
          <a:bodyPr/>
          <a:lstStyle/>
          <a:p>
            <a:r>
              <a:rPr lang="ro-RO" dirty="0"/>
              <a:t>				APPROACH</a:t>
            </a:r>
            <a:endParaRPr lang="en-US" dirty="0"/>
          </a:p>
        </p:txBody>
      </p:sp>
      <p:sp>
        <p:nvSpPr>
          <p:cNvPr id="3" name="Content Placeholder 2">
            <a:extLst>
              <a:ext uri="{FF2B5EF4-FFF2-40B4-BE49-F238E27FC236}">
                <a16:creationId xmlns:a16="http://schemas.microsoft.com/office/drawing/2014/main" id="{E3B06390-DC1A-D51B-1FC2-CAA47ABAD8C8}"/>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Our approach was divided as follows:</a:t>
            </a:r>
          </a:p>
          <a:p>
            <a:pPr algn="just"/>
            <a:r>
              <a:rPr lang="en-US" dirty="0">
                <a:latin typeface="Times New Roman" panose="02020603050405020304" pitchFamily="18" charset="0"/>
                <a:cs typeface="Times New Roman" panose="02020603050405020304" pitchFamily="18" charset="0"/>
              </a:rPr>
              <a:t>-Training a </a:t>
            </a:r>
            <a:r>
              <a:rPr lang="en-US" dirty="0" err="1">
                <a:latin typeface="Times New Roman" panose="02020603050405020304" pitchFamily="18" charset="0"/>
                <a:cs typeface="Times New Roman" panose="02020603050405020304" pitchFamily="18" charset="0"/>
              </a:rPr>
              <a:t>MarianMT</a:t>
            </a:r>
            <a:r>
              <a:rPr lang="en-US" dirty="0">
                <a:latin typeface="Times New Roman" panose="02020603050405020304" pitchFamily="18" charset="0"/>
                <a:cs typeface="Times New Roman" panose="02020603050405020304" pitchFamily="18" charset="0"/>
              </a:rPr>
              <a:t> model initially with custom and extended tokenizers and afterwards with the base ones.</a:t>
            </a:r>
          </a:p>
          <a:p>
            <a:pPr marL="0" indent="0" algn="just">
              <a:buNone/>
            </a:pP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-Fine-tuning a NLLB-200 model to evaluate performance on a model designed for multilingual tasks.</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-Fine-tuning Llama-3.2-3B for generative translation to analyze its capabilities on this task.</a:t>
            </a:r>
            <a:endParaRPr lang="ro-RO"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9209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CD734-582F-B663-E940-0AC254828E25}"/>
              </a:ext>
            </a:extLst>
          </p:cNvPr>
          <p:cNvSpPr>
            <a:spLocks noGrp="1"/>
          </p:cNvSpPr>
          <p:nvPr>
            <p:ph type="title"/>
          </p:nvPr>
        </p:nvSpPr>
        <p:spPr/>
        <p:txBody>
          <a:bodyPr/>
          <a:lstStyle/>
          <a:p>
            <a:r>
              <a:rPr lang="ro-RO" dirty="0"/>
              <a:t>				   RESULTS</a:t>
            </a:r>
            <a:endParaRPr lang="en-US" dirty="0"/>
          </a:p>
        </p:txBody>
      </p:sp>
      <p:sp>
        <p:nvSpPr>
          <p:cNvPr id="6" name="TextBox 5">
            <a:extLst>
              <a:ext uri="{FF2B5EF4-FFF2-40B4-BE49-F238E27FC236}">
                <a16:creationId xmlns:a16="http://schemas.microsoft.com/office/drawing/2014/main" id="{B1CA7217-5AA9-3271-F8E0-55862E5CF26B}"/>
              </a:ext>
            </a:extLst>
          </p:cNvPr>
          <p:cNvSpPr txBox="1"/>
          <p:nvPr/>
        </p:nvSpPr>
        <p:spPr>
          <a:xfrm>
            <a:off x="1877419" y="5385097"/>
            <a:ext cx="8728709" cy="923330"/>
          </a:xfrm>
          <a:prstGeom prst="rect">
            <a:avLst/>
          </a:prstGeom>
          <a:noFill/>
        </p:spPr>
        <p:txBody>
          <a:bodyPr wrap="square" rtlCol="0">
            <a:spAutoFit/>
          </a:bodyPr>
          <a:lstStyle/>
          <a:p>
            <a:pPr algn="just"/>
            <a:r>
              <a:rPr lang="ro-RO" dirty="0">
                <a:latin typeface="Times New Roman" panose="02020603050405020304" pitchFamily="18" charset="0"/>
                <a:cs typeface="Times New Roman" panose="02020603050405020304" pitchFamily="18" charset="0"/>
              </a:rPr>
              <a:t>Somewhat expected results, especially for a low resource language and a relatively small corpus. What can we notice is that the pre-trained model with the extended tokenizer might be the way to go.</a:t>
            </a:r>
            <a:endParaRPr lang="en-US" dirty="0">
              <a:latin typeface="Times New Roman" panose="02020603050405020304" pitchFamily="18"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7AD61851-C166-4FD9-AB90-4005E5F2AEA6}"/>
              </a:ext>
            </a:extLst>
          </p:cNvPr>
          <p:cNvPicPr>
            <a:picLocks noGrp="1" noChangeAspect="1"/>
          </p:cNvPicPr>
          <p:nvPr>
            <p:ph idx="1"/>
          </p:nvPr>
        </p:nvPicPr>
        <p:blipFill>
          <a:blip r:embed="rId2"/>
          <a:stretch>
            <a:fillRect/>
          </a:stretch>
        </p:blipFill>
        <p:spPr>
          <a:xfrm>
            <a:off x="1258213" y="2226623"/>
            <a:ext cx="9669224" cy="2824979"/>
          </a:xfrm>
        </p:spPr>
      </p:pic>
    </p:spTree>
    <p:extLst>
      <p:ext uri="{BB962C8B-B14F-4D97-AF65-F5344CB8AC3E}">
        <p14:creationId xmlns:p14="http://schemas.microsoft.com/office/powerpoint/2010/main" val="1893883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51AC7-4008-CDAB-18F0-BB8190FB90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5817D9-2AA3-8695-76F2-86A225E90EFE}"/>
              </a:ext>
            </a:extLst>
          </p:cNvPr>
          <p:cNvSpPr>
            <a:spLocks noGrp="1"/>
          </p:cNvSpPr>
          <p:nvPr>
            <p:ph type="title"/>
          </p:nvPr>
        </p:nvSpPr>
        <p:spPr/>
        <p:txBody>
          <a:bodyPr/>
          <a:lstStyle/>
          <a:p>
            <a:r>
              <a:rPr lang="ro-RO" dirty="0"/>
              <a:t>				   RESULTS</a:t>
            </a:r>
            <a:endParaRPr lang="en-US" dirty="0"/>
          </a:p>
        </p:txBody>
      </p:sp>
      <p:sp>
        <p:nvSpPr>
          <p:cNvPr id="6" name="TextBox 5">
            <a:extLst>
              <a:ext uri="{FF2B5EF4-FFF2-40B4-BE49-F238E27FC236}">
                <a16:creationId xmlns:a16="http://schemas.microsoft.com/office/drawing/2014/main" id="{6FDF08DF-AFEE-B26D-DBBB-1B8BED70117F}"/>
              </a:ext>
            </a:extLst>
          </p:cNvPr>
          <p:cNvSpPr txBox="1"/>
          <p:nvPr/>
        </p:nvSpPr>
        <p:spPr>
          <a:xfrm>
            <a:off x="1877419" y="5385097"/>
            <a:ext cx="8728709" cy="120032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Furtherly </a:t>
            </a:r>
            <a:r>
              <a:rPr kumimoji="0" lang="en-US" sz="1800" b="0" i="0" u="none" strike="noStrike" kern="1200" cap="none" spc="0" normalizeH="0" baseline="0" noProof="0" dirty="0" err="1">
                <a:ln>
                  <a:noFill/>
                </a:ln>
                <a:solidFill>
                  <a:srgbClr val="FFFFFF"/>
                </a:solidFill>
                <a:effectLst/>
                <a:uLnTx/>
                <a:uFillTx/>
                <a:latin typeface="Times New Roman" panose="02020603050405020304" pitchFamily="18" charset="0"/>
                <a:ea typeface="+mn-ea"/>
                <a:cs typeface="Times New Roman" panose="02020603050405020304" pitchFamily="18" charset="0"/>
              </a:rPr>
              <a:t>ehanching</a:t>
            </a:r>
            <a:r>
              <a:rPr kumimoji="0" lang="en-US" sz="1800"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 our experiments with different environments, those being: using the custom created tokenizer with the base model and with the removal of the diacritics for the Romani data and using the already existent tokenizer for the pre-trained model with no additional changes and the removal of the diacritics for the Romani data.</a:t>
            </a:r>
          </a:p>
        </p:txBody>
      </p:sp>
      <p:pic>
        <p:nvPicPr>
          <p:cNvPr id="8" name="Content Placeholder 6">
            <a:extLst>
              <a:ext uri="{FF2B5EF4-FFF2-40B4-BE49-F238E27FC236}">
                <a16:creationId xmlns:a16="http://schemas.microsoft.com/office/drawing/2014/main" id="{0FD87274-A783-41D1-A024-B3B27B8580C6}"/>
              </a:ext>
            </a:extLst>
          </p:cNvPr>
          <p:cNvPicPr>
            <a:picLocks noGrp="1" noChangeAspect="1"/>
          </p:cNvPicPr>
          <p:nvPr>
            <p:ph idx="1"/>
          </p:nvPr>
        </p:nvPicPr>
        <p:blipFill>
          <a:blip r:embed="rId2"/>
          <a:stretch>
            <a:fillRect/>
          </a:stretch>
        </p:blipFill>
        <p:spPr>
          <a:xfrm>
            <a:off x="2150896" y="2427054"/>
            <a:ext cx="8455232" cy="2197864"/>
          </a:xfrm>
        </p:spPr>
      </p:pic>
    </p:spTree>
    <p:extLst>
      <p:ext uri="{BB962C8B-B14F-4D97-AF65-F5344CB8AC3E}">
        <p14:creationId xmlns:p14="http://schemas.microsoft.com/office/powerpoint/2010/main" val="3230883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51AC7-4008-CDAB-18F0-BB8190FB90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5817D9-2AA3-8695-76F2-86A225E90EFE}"/>
              </a:ext>
            </a:extLst>
          </p:cNvPr>
          <p:cNvSpPr>
            <a:spLocks noGrp="1"/>
          </p:cNvSpPr>
          <p:nvPr>
            <p:ph type="title"/>
          </p:nvPr>
        </p:nvSpPr>
        <p:spPr/>
        <p:txBody>
          <a:bodyPr/>
          <a:lstStyle/>
          <a:p>
            <a:r>
              <a:rPr lang="ro-RO" dirty="0"/>
              <a:t>				   RESULTS</a:t>
            </a:r>
            <a:endParaRPr lang="en-US" dirty="0"/>
          </a:p>
        </p:txBody>
      </p:sp>
      <p:sp>
        <p:nvSpPr>
          <p:cNvPr id="6" name="TextBox 5">
            <a:extLst>
              <a:ext uri="{FF2B5EF4-FFF2-40B4-BE49-F238E27FC236}">
                <a16:creationId xmlns:a16="http://schemas.microsoft.com/office/drawing/2014/main" id="{6FDF08DF-AFEE-B26D-DBBB-1B8BED70117F}"/>
              </a:ext>
            </a:extLst>
          </p:cNvPr>
          <p:cNvSpPr txBox="1"/>
          <p:nvPr/>
        </p:nvSpPr>
        <p:spPr>
          <a:xfrm>
            <a:off x="1877419" y="5385097"/>
            <a:ext cx="8728709" cy="92333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What is very interesting to notice here is that Llama-3.2-3B has minimal knowledge of the Romani language achieving a BLEU score of 1.6 without any fine – tuning. T</a:t>
            </a:r>
            <a:r>
              <a:rPr lang="en-US" dirty="0">
                <a:solidFill>
                  <a:srgbClr val="FFFFFF"/>
                </a:solidFill>
                <a:latin typeface="Times New Roman" panose="02020603050405020304" pitchFamily="18" charset="0"/>
                <a:cs typeface="Times New Roman" panose="02020603050405020304" pitchFamily="18" charset="0"/>
              </a:rPr>
              <a:t>he NLLB model seems to have the best performance achieving a really good BLEU score.</a:t>
            </a:r>
            <a:endParaRPr kumimoji="0" lang="en-US" sz="1800"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pic>
        <p:nvPicPr>
          <p:cNvPr id="7" name="Content Placeholder 6">
            <a:extLst>
              <a:ext uri="{FF2B5EF4-FFF2-40B4-BE49-F238E27FC236}">
                <a16:creationId xmlns:a16="http://schemas.microsoft.com/office/drawing/2014/main" id="{9BB9A1CD-E64B-4B00-B9D5-4F94E6FB45D4}"/>
              </a:ext>
            </a:extLst>
          </p:cNvPr>
          <p:cNvPicPr>
            <a:picLocks noGrp="1" noChangeAspect="1"/>
          </p:cNvPicPr>
          <p:nvPr>
            <p:ph idx="1"/>
          </p:nvPr>
        </p:nvPicPr>
        <p:blipFill>
          <a:blip r:embed="rId2"/>
          <a:stretch>
            <a:fillRect/>
          </a:stretch>
        </p:blipFill>
        <p:spPr>
          <a:xfrm>
            <a:off x="2084119" y="1666876"/>
            <a:ext cx="8378042" cy="3503806"/>
          </a:xfrm>
        </p:spPr>
      </p:pic>
    </p:spTree>
    <p:extLst>
      <p:ext uri="{BB962C8B-B14F-4D97-AF65-F5344CB8AC3E}">
        <p14:creationId xmlns:p14="http://schemas.microsoft.com/office/powerpoint/2010/main" val="1205580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FC017588-5D91-2E3E-1E56-DD41FB7958C0}"/>
            </a:ext>
          </a:extLst>
        </p:cNvPr>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7B3FC397-98B0-0A81-415B-57BE07AEF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E3AC405A-7EC6-DED2-FC8D-52F65059CA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24" name="Freeform: Shape 23">
              <a:extLst>
                <a:ext uri="{FF2B5EF4-FFF2-40B4-BE49-F238E27FC236}">
                  <a16:creationId xmlns:a16="http://schemas.microsoft.com/office/drawing/2014/main" id="{D5E0581B-F697-F2C6-D50D-998B4D5DDE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grpSp>
          <p:nvGrpSpPr>
            <p:cNvPr id="12" name="Group 11">
              <a:extLst>
                <a:ext uri="{FF2B5EF4-FFF2-40B4-BE49-F238E27FC236}">
                  <a16:creationId xmlns:a16="http://schemas.microsoft.com/office/drawing/2014/main" id="{41918A0F-26C9-E0DB-D986-B0C78EB322B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25" name="Freeform: Shape 24">
                <a:extLst>
                  <a:ext uri="{FF2B5EF4-FFF2-40B4-BE49-F238E27FC236}">
                    <a16:creationId xmlns:a16="http://schemas.microsoft.com/office/drawing/2014/main" id="{8EEF6274-EC83-1284-5F4F-6876D1C21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cxnSp>
            <p:nvCxnSpPr>
              <p:cNvPr id="14" name="Straight Connector 13">
                <a:extLst>
                  <a:ext uri="{FF2B5EF4-FFF2-40B4-BE49-F238E27FC236}">
                    <a16:creationId xmlns:a16="http://schemas.microsoft.com/office/drawing/2014/main" id="{F043AF78-E7D6-D9D8-CEBC-1D18D76D1C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26" name="Rectangle 25">
            <a:extLst>
              <a:ext uri="{FF2B5EF4-FFF2-40B4-BE49-F238E27FC236}">
                <a16:creationId xmlns:a16="http://schemas.microsoft.com/office/drawing/2014/main" id="{9A3F86CB-B13A-EF98-2FBC-659778F9D5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pic>
        <p:nvPicPr>
          <p:cNvPr id="27" name="Video 26" descr="Floating Numbers And Letters On Top Of A Book">
            <a:extLst>
              <a:ext uri="{FF2B5EF4-FFF2-40B4-BE49-F238E27FC236}">
                <a16:creationId xmlns:a16="http://schemas.microsoft.com/office/drawing/2014/main" id="{62D8B2FB-E6A0-2873-8F29-B7B9DB098ADB}"/>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3"/>
          <a:stretch/>
        </p:blipFill>
        <p:spPr>
          <a:xfrm>
            <a:off x="20" y="10"/>
            <a:ext cx="12191980" cy="6857989"/>
          </a:xfrm>
          <a:prstGeom prst="rect">
            <a:avLst/>
          </a:prstGeom>
        </p:spPr>
      </p:pic>
      <p:sp>
        <p:nvSpPr>
          <p:cNvPr id="28" name="Rectangle 27">
            <a:extLst>
              <a:ext uri="{FF2B5EF4-FFF2-40B4-BE49-F238E27FC236}">
                <a16:creationId xmlns:a16="http://schemas.microsoft.com/office/drawing/2014/main" id="{FA3B5B4A-A729-CEEF-A3C7-66E549BBB6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8637" y="1"/>
            <a:ext cx="8894726" cy="6858000"/>
          </a:xfrm>
          <a:prstGeom prst="rect">
            <a:avLst/>
          </a:prstGeom>
          <a:gradFill flip="none" rotWithShape="1">
            <a:gsLst>
              <a:gs pos="0">
                <a:srgbClr val="000000">
                  <a:alpha val="34902"/>
                </a:srgbClr>
              </a:gs>
              <a:gs pos="80000">
                <a:srgbClr val="000000">
                  <a:alpha val="0"/>
                </a:srgbClr>
              </a:gs>
              <a:gs pos="51000">
                <a:srgbClr val="000000">
                  <a:alpha val="2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AC70317D-29A9-1D65-A347-8B5C14AB17C1}"/>
              </a:ext>
            </a:extLst>
          </p:cNvPr>
          <p:cNvSpPr>
            <a:spLocks noGrp="1"/>
          </p:cNvSpPr>
          <p:nvPr>
            <p:ph type="title"/>
          </p:nvPr>
        </p:nvSpPr>
        <p:spPr>
          <a:xfrm>
            <a:off x="-1141054" y="2503195"/>
            <a:ext cx="7797799" cy="2138400"/>
          </a:xfrm>
        </p:spPr>
        <p:txBody>
          <a:bodyPr vert="horz" lIns="0" tIns="0" rIns="0" bIns="0" rtlCol="0" anchor="b" anchorCtr="0">
            <a:normAutofit/>
          </a:bodyPr>
          <a:lstStyle/>
          <a:p>
            <a:r>
              <a:rPr lang="en-US" dirty="0">
                <a:solidFill>
                  <a:srgbClr val="FFFFFF"/>
                </a:solidFill>
              </a:rPr>
              <a:t>	</a:t>
            </a:r>
            <a:r>
              <a:rPr lang="ro-RO" dirty="0">
                <a:solidFill>
                  <a:srgbClr val="FFFFFF"/>
                </a:solidFill>
              </a:rPr>
              <a:t>LIMITATIONS</a:t>
            </a:r>
            <a:endParaRPr lang="en-US" dirty="0">
              <a:solidFill>
                <a:srgbClr val="FFFFFF"/>
              </a:solidFill>
            </a:endParaRPr>
          </a:p>
        </p:txBody>
      </p:sp>
      <p:cxnSp>
        <p:nvCxnSpPr>
          <p:cNvPr id="29" name="Straight Connector 28">
            <a:extLst>
              <a:ext uri="{FF2B5EF4-FFF2-40B4-BE49-F238E27FC236}">
                <a16:creationId xmlns:a16="http://schemas.microsoft.com/office/drawing/2014/main" id="{9D63086A-3337-8598-E100-E27ED998D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5183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7"/>
                                        </p:tgtEl>
                                      </p:cBhvr>
                                    </p:cmd>
                                  </p:childTnLst>
                                </p:cTn>
                              </p:par>
                            </p:childTnLst>
                          </p:cTn>
                        </p:par>
                      </p:childTnLst>
                    </p:cTn>
                  </p:par>
                </p:childTnLst>
              </p:cTn>
              <p:nextCondLst>
                <p:cond evt="onClick" delay="0">
                  <p:tgtEl>
                    <p:spTgt spid="27"/>
                  </p:tgtEl>
                </p:cond>
              </p:nextCondLst>
            </p:seq>
            <p:video>
              <p:cMediaNode mute="1">
                <p:cTn id="12" repeatCount="indefinite" fill="hold" display="0">
                  <p:stCondLst>
                    <p:cond delay="indefinite"/>
                  </p:stCondLst>
                </p:cTn>
                <p:tgtEl>
                  <p:spTgt spid="27"/>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C66EC-9AF8-FFB1-097B-5B59898566FA}"/>
              </a:ext>
            </a:extLst>
          </p:cNvPr>
          <p:cNvSpPr>
            <a:spLocks noGrp="1"/>
          </p:cNvSpPr>
          <p:nvPr>
            <p:ph type="title"/>
          </p:nvPr>
        </p:nvSpPr>
        <p:spPr/>
        <p:txBody>
          <a:bodyPr/>
          <a:lstStyle/>
          <a:p>
            <a:r>
              <a:rPr lang="ro-RO" dirty="0"/>
              <a:t>				LIMITATIONS</a:t>
            </a:r>
            <a:endParaRPr lang="en-US" dirty="0"/>
          </a:p>
        </p:txBody>
      </p:sp>
      <p:sp>
        <p:nvSpPr>
          <p:cNvPr id="3" name="Content Placeholder 2">
            <a:extLst>
              <a:ext uri="{FF2B5EF4-FFF2-40B4-BE49-F238E27FC236}">
                <a16:creationId xmlns:a16="http://schemas.microsoft.com/office/drawing/2014/main" id="{7A7F1C32-6CC0-881E-58D2-952F3A747D20}"/>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The most notable limitation that can be seen is the quality of the results. This is caused by the low amount of data that was gathered. In order to build a high - standard machine translation model for Romanian to Romani, a large corpus is needed first (millions of sentences) that can be verified by a Romani speaker. It can be built from books, dictionaries, conversational guides and even songs why not. </a:t>
            </a:r>
            <a:endParaRPr lang="ro-RO"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Additionally, fine-tuning a large model like Llama requires significant computational resources, making experimentation more challenging.</a:t>
            </a:r>
            <a:endParaRPr lang="ro-RO"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5990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51F73AA7-0E3A-73A1-B3F7-E9D7C4C00F49}"/>
            </a:ext>
          </a:extLst>
        </p:cNvPr>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D9F83026-16F5-4F28-1948-1C2179068C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7DA8C35-A69E-49EC-1530-28286C40E5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24" name="Freeform: Shape 23">
              <a:extLst>
                <a:ext uri="{FF2B5EF4-FFF2-40B4-BE49-F238E27FC236}">
                  <a16:creationId xmlns:a16="http://schemas.microsoft.com/office/drawing/2014/main" id="{05CB0352-0C1F-816C-74E6-98E7FA18E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grpSp>
          <p:nvGrpSpPr>
            <p:cNvPr id="12" name="Group 11">
              <a:extLst>
                <a:ext uri="{FF2B5EF4-FFF2-40B4-BE49-F238E27FC236}">
                  <a16:creationId xmlns:a16="http://schemas.microsoft.com/office/drawing/2014/main" id="{F382EF8F-46EF-466B-0ECA-837D047A7E5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25" name="Freeform: Shape 24">
                <a:extLst>
                  <a:ext uri="{FF2B5EF4-FFF2-40B4-BE49-F238E27FC236}">
                    <a16:creationId xmlns:a16="http://schemas.microsoft.com/office/drawing/2014/main" id="{FAC309E2-0A2B-0E39-D97B-7412A4B4E9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cxnSp>
            <p:nvCxnSpPr>
              <p:cNvPr id="14" name="Straight Connector 13">
                <a:extLst>
                  <a:ext uri="{FF2B5EF4-FFF2-40B4-BE49-F238E27FC236}">
                    <a16:creationId xmlns:a16="http://schemas.microsoft.com/office/drawing/2014/main" id="{E13DA5BC-7887-DAD2-3371-91A6ECE331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26" name="Rectangle 25">
            <a:extLst>
              <a:ext uri="{FF2B5EF4-FFF2-40B4-BE49-F238E27FC236}">
                <a16:creationId xmlns:a16="http://schemas.microsoft.com/office/drawing/2014/main" id="{64E1C441-550A-B2D4-ED77-D626F49EF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pic>
        <p:nvPicPr>
          <p:cNvPr id="27" name="Video 26" descr="Floating Numbers And Letters On Top Of A Book">
            <a:extLst>
              <a:ext uri="{FF2B5EF4-FFF2-40B4-BE49-F238E27FC236}">
                <a16:creationId xmlns:a16="http://schemas.microsoft.com/office/drawing/2014/main" id="{984E0ABD-98C0-9D6A-5AAA-C59F4D1E961E}"/>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3"/>
          <a:stretch/>
        </p:blipFill>
        <p:spPr>
          <a:xfrm>
            <a:off x="20" y="10"/>
            <a:ext cx="12191980" cy="6857989"/>
          </a:xfrm>
          <a:prstGeom prst="rect">
            <a:avLst/>
          </a:prstGeom>
        </p:spPr>
      </p:pic>
      <p:sp>
        <p:nvSpPr>
          <p:cNvPr id="28" name="Rectangle 27">
            <a:extLst>
              <a:ext uri="{FF2B5EF4-FFF2-40B4-BE49-F238E27FC236}">
                <a16:creationId xmlns:a16="http://schemas.microsoft.com/office/drawing/2014/main" id="{2871F7CB-CA09-4F95-ECC0-D274E73690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8637" y="1"/>
            <a:ext cx="8894726" cy="6858000"/>
          </a:xfrm>
          <a:prstGeom prst="rect">
            <a:avLst/>
          </a:prstGeom>
          <a:gradFill flip="none" rotWithShape="1">
            <a:gsLst>
              <a:gs pos="0">
                <a:srgbClr val="000000">
                  <a:alpha val="34902"/>
                </a:srgbClr>
              </a:gs>
              <a:gs pos="80000">
                <a:srgbClr val="000000">
                  <a:alpha val="0"/>
                </a:srgbClr>
              </a:gs>
              <a:gs pos="51000">
                <a:srgbClr val="000000">
                  <a:alpha val="2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D597EB7B-69A8-F031-EDA0-190769E8BF12}"/>
              </a:ext>
            </a:extLst>
          </p:cNvPr>
          <p:cNvSpPr>
            <a:spLocks noGrp="1"/>
          </p:cNvSpPr>
          <p:nvPr>
            <p:ph type="title"/>
          </p:nvPr>
        </p:nvSpPr>
        <p:spPr>
          <a:xfrm>
            <a:off x="-1141054" y="2503195"/>
            <a:ext cx="7797799" cy="2138400"/>
          </a:xfrm>
        </p:spPr>
        <p:txBody>
          <a:bodyPr vert="horz" lIns="0" tIns="0" rIns="0" bIns="0" rtlCol="0" anchor="b" anchorCtr="0">
            <a:normAutofit/>
          </a:bodyPr>
          <a:lstStyle/>
          <a:p>
            <a:r>
              <a:rPr lang="en-US" dirty="0">
                <a:solidFill>
                  <a:srgbClr val="FFFFFF"/>
                </a:solidFill>
              </a:rPr>
              <a:t>	CONCLUSIONS</a:t>
            </a:r>
          </a:p>
        </p:txBody>
      </p:sp>
      <p:cxnSp>
        <p:nvCxnSpPr>
          <p:cNvPr id="29" name="Straight Connector 28">
            <a:extLst>
              <a:ext uri="{FF2B5EF4-FFF2-40B4-BE49-F238E27FC236}">
                <a16:creationId xmlns:a16="http://schemas.microsoft.com/office/drawing/2014/main" id="{CD3EEB6D-6D77-33A4-4C2E-2B45D78503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897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7"/>
                                        </p:tgtEl>
                                      </p:cBhvr>
                                    </p:cmd>
                                  </p:childTnLst>
                                </p:cTn>
                              </p:par>
                            </p:childTnLst>
                          </p:cTn>
                        </p:par>
                      </p:childTnLst>
                    </p:cTn>
                  </p:par>
                </p:childTnLst>
              </p:cTn>
              <p:nextCondLst>
                <p:cond evt="onClick" delay="0">
                  <p:tgtEl>
                    <p:spTgt spid="27"/>
                  </p:tgtEl>
                </p:cond>
              </p:nextCondLst>
            </p:seq>
            <p:video>
              <p:cMediaNode mute="1">
                <p:cTn id="12" repeatCount="indefinite" fill="hold" display="0">
                  <p:stCondLst>
                    <p:cond delay="indefinite"/>
                  </p:stCondLst>
                </p:cTn>
                <p:tgtEl>
                  <p:spTgt spid="27"/>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84FB6-71FA-2C7A-B44C-6823ED02B56C}"/>
              </a:ext>
            </a:extLst>
          </p:cNvPr>
          <p:cNvSpPr>
            <a:spLocks noGrp="1"/>
          </p:cNvSpPr>
          <p:nvPr>
            <p:ph type="title"/>
          </p:nvPr>
        </p:nvSpPr>
        <p:spPr/>
        <p:txBody>
          <a:bodyPr/>
          <a:lstStyle/>
          <a:p>
            <a:r>
              <a:rPr lang="en-US" dirty="0"/>
              <a:t>			    CONCLUSIONS</a:t>
            </a:r>
          </a:p>
        </p:txBody>
      </p:sp>
      <p:sp>
        <p:nvSpPr>
          <p:cNvPr id="3" name="Content Placeholder 2">
            <a:extLst>
              <a:ext uri="{FF2B5EF4-FFF2-40B4-BE49-F238E27FC236}">
                <a16:creationId xmlns:a16="http://schemas.microsoft.com/office/drawing/2014/main" id="{D6D0D91A-B09A-79D6-E789-BB025E9F082C}"/>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Although the results were far from perfect, the project covered modern approaches to tackling a difficult machine translation problem presenting all the steps and tools that were used, and as a result becoming a building block for future projects and research aimed at the Romani language.</a:t>
            </a: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We liked this project because it allowed us to build something from the ground up and learn more about machine translation in the process. We believe that this project will surely leave room for improvement for the future and is a starting point for this task. </a:t>
            </a: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1991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572AB-2340-A093-F200-8F0F6BE56802}"/>
              </a:ext>
            </a:extLst>
          </p:cNvPr>
          <p:cNvSpPr>
            <a:spLocks noGrp="1"/>
          </p:cNvSpPr>
          <p:nvPr>
            <p:ph type="title"/>
          </p:nvPr>
        </p:nvSpPr>
        <p:spPr/>
        <p:txBody>
          <a:bodyPr/>
          <a:lstStyle/>
          <a:p>
            <a:r>
              <a:rPr lang="en-US" dirty="0"/>
              <a:t>			BIBLIOGRAPHIC RESOURCES</a:t>
            </a:r>
          </a:p>
        </p:txBody>
      </p:sp>
      <p:sp>
        <p:nvSpPr>
          <p:cNvPr id="3" name="Content Placeholder 2">
            <a:extLst>
              <a:ext uri="{FF2B5EF4-FFF2-40B4-BE49-F238E27FC236}">
                <a16:creationId xmlns:a16="http://schemas.microsoft.com/office/drawing/2014/main" id="{277F9BA7-1B05-4803-5683-BB43E883847A}"/>
              </a:ext>
            </a:extLst>
          </p:cNvPr>
          <p:cNvSpPr>
            <a:spLocks noGrp="1"/>
          </p:cNvSpPr>
          <p:nvPr>
            <p:ph idx="1"/>
          </p:nvPr>
        </p:nvSpPr>
        <p:spPr/>
        <p:txBody>
          <a:bodyPr>
            <a:normAutofit fontScale="77500" lnSpcReduction="20000"/>
          </a:bodyPr>
          <a:lstStyle/>
          <a:p>
            <a:r>
              <a:rPr lang="en-US" dirty="0">
                <a:hlinkClick r:id="rId2"/>
              </a:rPr>
              <a:t>https://www.academia.edu/43726447/Ghid_de_conversa%C5%A3ie_Rom%C3%A2n_Romano_Rum%C3%AEnisko_Romano_Lumini%C5%A3a_Mihai_Cioab%C4%83</a:t>
            </a:r>
            <a:endParaRPr lang="en-US" dirty="0"/>
          </a:p>
          <a:p>
            <a:endParaRPr lang="en-US" dirty="0"/>
          </a:p>
          <a:p>
            <a:r>
              <a:rPr lang="en-US" dirty="0">
                <a:hlinkClick r:id="rId3"/>
              </a:rPr>
              <a:t>https://ikultura.ro/wp-content/uploads/2019/09/Suport-De-Curs-Limba-Romani.pdf</a:t>
            </a:r>
            <a:endParaRPr lang="en-US" dirty="0"/>
          </a:p>
          <a:p>
            <a:endParaRPr lang="en-US" dirty="0"/>
          </a:p>
          <a:p>
            <a:r>
              <a:rPr lang="en-US" dirty="0">
                <a:hlinkClick r:id="rId4"/>
              </a:rPr>
              <a:t>https://cdn.prod.website-files.com/601e5c899b255f2ab1aa7bd3/618532c3aee2d5be11a853f5_Romanes-with-Rahela-5.pdf</a:t>
            </a:r>
            <a:endParaRPr lang="en-US" dirty="0"/>
          </a:p>
          <a:p>
            <a:endParaRPr lang="en-US" dirty="0"/>
          </a:p>
          <a:p>
            <a:r>
              <a:rPr lang="en-US" dirty="0">
                <a:hlinkClick r:id="rId5"/>
              </a:rPr>
              <a:t>https://huggingface.co/docs/transformers/model_doc/marian</a:t>
            </a:r>
            <a:endParaRPr lang="en-US" dirty="0"/>
          </a:p>
          <a:p>
            <a:r>
              <a:rPr lang="en-US" dirty="0">
                <a:hlinkClick r:id="rId6"/>
              </a:rPr>
              <a:t>https://huggingface.co/docs/transformers/model_doc/nllb</a:t>
            </a:r>
            <a:endParaRPr lang="en-US" dirty="0"/>
          </a:p>
          <a:p>
            <a:r>
              <a:rPr lang="en-US" dirty="0">
                <a:hlinkClick r:id="rId7"/>
              </a:rPr>
              <a:t>https://huggingface.co/docs/transformers/model_doc/llama</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527517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F61C1-AF16-41B3-DA24-550844AE8655}"/>
              </a:ext>
            </a:extLst>
          </p:cNvPr>
          <p:cNvSpPr>
            <a:spLocks noGrp="1"/>
          </p:cNvSpPr>
          <p:nvPr>
            <p:ph type="title"/>
          </p:nvPr>
        </p:nvSpPr>
        <p:spPr/>
        <p:txBody>
          <a:bodyPr/>
          <a:lstStyle/>
          <a:p>
            <a:r>
              <a:rPr lang="en-US" dirty="0"/>
              <a:t>			TABLE OF CONTENTS</a:t>
            </a:r>
          </a:p>
        </p:txBody>
      </p:sp>
      <p:sp>
        <p:nvSpPr>
          <p:cNvPr id="3" name="Content Placeholder 2">
            <a:extLst>
              <a:ext uri="{FF2B5EF4-FFF2-40B4-BE49-F238E27FC236}">
                <a16:creationId xmlns:a16="http://schemas.microsoft.com/office/drawing/2014/main" id="{F7E7E27C-1C9F-7A8A-8168-9FF68F69CE3D}"/>
              </a:ext>
            </a:extLst>
          </p:cNvPr>
          <p:cNvSpPr>
            <a:spLocks noGrp="1"/>
          </p:cNvSpPr>
          <p:nvPr>
            <p:ph idx="1"/>
          </p:nvPr>
        </p:nvSpPr>
        <p:spPr/>
        <p:txBody>
          <a:bodyPr/>
          <a:lstStyle/>
          <a:p>
            <a:r>
              <a:rPr lang="en-US" dirty="0">
                <a:hlinkClick r:id="rId2" action="ppaction://hlinksldjump"/>
              </a:rPr>
              <a:t>1. Introduction</a:t>
            </a:r>
            <a:endParaRPr lang="en-US" dirty="0"/>
          </a:p>
          <a:p>
            <a:r>
              <a:rPr lang="en-US" dirty="0">
                <a:hlinkClick r:id="rId3" action="ppaction://hlinksldjump"/>
              </a:rPr>
              <a:t>2. Data acquisition</a:t>
            </a:r>
            <a:endParaRPr lang="en-US" dirty="0"/>
          </a:p>
          <a:p>
            <a:r>
              <a:rPr lang="en-US" dirty="0">
                <a:hlinkClick r:id="rId4" action="ppaction://hlinksldjump"/>
              </a:rPr>
              <a:t>3. Approach + Results</a:t>
            </a:r>
            <a:endParaRPr lang="en-US" dirty="0"/>
          </a:p>
          <a:p>
            <a:r>
              <a:rPr lang="en-US" dirty="0">
                <a:hlinkClick r:id="rId5" action="ppaction://hlinksldjump"/>
              </a:rPr>
              <a:t>4. Limitations</a:t>
            </a:r>
            <a:endParaRPr lang="en-US" dirty="0"/>
          </a:p>
          <a:p>
            <a:r>
              <a:rPr lang="en-US" dirty="0">
                <a:hlinkClick r:id="rId6" action="ppaction://hlinksldjump"/>
              </a:rPr>
              <a:t>5. Conclusions</a:t>
            </a:r>
            <a:endParaRPr lang="en-US" dirty="0"/>
          </a:p>
          <a:p>
            <a:r>
              <a:rPr lang="en-US" dirty="0">
                <a:hlinkClick r:id="rId7" action="ppaction://hlinksldjump"/>
              </a:rPr>
              <a:t>6</a:t>
            </a:r>
            <a:r>
              <a:rPr lang="en-US">
                <a:hlinkClick r:id="rId7" action="ppaction://hlinksldjump"/>
              </a:rPr>
              <a:t>. </a:t>
            </a:r>
            <a:r>
              <a:rPr lang="en-US" dirty="0">
                <a:hlinkClick r:id="rId7" action="ppaction://hlinksldjump"/>
              </a:rPr>
              <a:t>Bibliographic references</a:t>
            </a:r>
            <a:endParaRPr lang="en-US" dirty="0"/>
          </a:p>
        </p:txBody>
      </p:sp>
    </p:spTree>
    <p:extLst>
      <p:ext uri="{BB962C8B-B14F-4D97-AF65-F5344CB8AC3E}">
        <p14:creationId xmlns:p14="http://schemas.microsoft.com/office/powerpoint/2010/main" val="1714086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701C0CAB-6A03-4C6A-9FAA-219847753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F982E0B2-AA9C-441C-A08E-A9DF9CF12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24" name="Freeform: Shape 23">
              <a:extLst>
                <a:ext uri="{FF2B5EF4-FFF2-40B4-BE49-F238E27FC236}">
                  <a16:creationId xmlns:a16="http://schemas.microsoft.com/office/drawing/2014/main" id="{A4A2E074-C10D-4C57-AB72-B631E4D7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B037EB3-1772-4BA8-A95A-E5DBDFEA32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25" name="Freeform: Shape 24">
                <a:extLst>
                  <a:ext uri="{FF2B5EF4-FFF2-40B4-BE49-F238E27FC236}">
                    <a16:creationId xmlns:a16="http://schemas.microsoft.com/office/drawing/2014/main" id="{A1F47AC1-63D0-47F3-9728-1A0A05434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4" name="Straight Connector 13">
                <a:extLst>
                  <a:ext uri="{FF2B5EF4-FFF2-40B4-BE49-F238E27FC236}">
                    <a16:creationId xmlns:a16="http://schemas.microsoft.com/office/drawing/2014/main" id="{803A57D6-0C36-4560-A08A-16768551EF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26" name="Rectangle 25">
            <a:extLst>
              <a:ext uri="{FF2B5EF4-FFF2-40B4-BE49-F238E27FC236}">
                <a16:creationId xmlns:a16="http://schemas.microsoft.com/office/drawing/2014/main" id="{1F4CD6D0-88B6-45F4-AC60-54587D3C9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Video 26" descr="Floating Numbers And Letters On Top Of A Book">
            <a:extLst>
              <a:ext uri="{FF2B5EF4-FFF2-40B4-BE49-F238E27FC236}">
                <a16:creationId xmlns:a16="http://schemas.microsoft.com/office/drawing/2014/main" id="{6324A32C-CB71-7155-8688-8767A92272FF}"/>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3"/>
          <a:stretch/>
        </p:blipFill>
        <p:spPr>
          <a:xfrm>
            <a:off x="20" y="10"/>
            <a:ext cx="12191980" cy="6857989"/>
          </a:xfrm>
          <a:prstGeom prst="rect">
            <a:avLst/>
          </a:prstGeom>
        </p:spPr>
      </p:pic>
      <p:sp>
        <p:nvSpPr>
          <p:cNvPr id="28" name="Rectangle 27">
            <a:extLst>
              <a:ext uri="{FF2B5EF4-FFF2-40B4-BE49-F238E27FC236}">
                <a16:creationId xmlns:a16="http://schemas.microsoft.com/office/drawing/2014/main" id="{DCFCE6BC-4706-49A2-816A-A44669F98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8637" y="1"/>
            <a:ext cx="8894726" cy="6858000"/>
          </a:xfrm>
          <a:prstGeom prst="rect">
            <a:avLst/>
          </a:prstGeom>
          <a:gradFill flip="none" rotWithShape="1">
            <a:gsLst>
              <a:gs pos="0">
                <a:srgbClr val="000000">
                  <a:alpha val="34902"/>
                </a:srgbClr>
              </a:gs>
              <a:gs pos="80000">
                <a:srgbClr val="000000">
                  <a:alpha val="0"/>
                </a:srgbClr>
              </a:gs>
              <a:gs pos="51000">
                <a:srgbClr val="000000">
                  <a:alpha val="2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4E00CA1-2FC7-E2F5-D376-6CB3252CD3CC}"/>
              </a:ext>
            </a:extLst>
          </p:cNvPr>
          <p:cNvSpPr>
            <a:spLocks noGrp="1"/>
          </p:cNvSpPr>
          <p:nvPr>
            <p:ph type="title"/>
          </p:nvPr>
        </p:nvSpPr>
        <p:spPr>
          <a:xfrm>
            <a:off x="-1055597" y="2359800"/>
            <a:ext cx="7797799" cy="2138400"/>
          </a:xfrm>
        </p:spPr>
        <p:txBody>
          <a:bodyPr vert="horz" lIns="0" tIns="0" rIns="0" bIns="0" rtlCol="0" anchor="b" anchorCtr="0">
            <a:normAutofit/>
          </a:bodyPr>
          <a:lstStyle/>
          <a:p>
            <a:r>
              <a:rPr lang="en-US" dirty="0">
                <a:solidFill>
                  <a:srgbClr val="FFFFFF"/>
                </a:solidFill>
              </a:rPr>
              <a:t>INTRODUCTORY NOTES</a:t>
            </a:r>
          </a:p>
        </p:txBody>
      </p:sp>
      <p:cxnSp>
        <p:nvCxnSpPr>
          <p:cNvPr id="29" name="Straight Connector 28">
            <a:extLst>
              <a:ext uri="{FF2B5EF4-FFF2-40B4-BE49-F238E27FC236}">
                <a16:creationId xmlns:a16="http://schemas.microsoft.com/office/drawing/2014/main" id="{9E7C23BC-DAA6-40E1-8166-B8C4439D1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0407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7"/>
                                        </p:tgtEl>
                                      </p:cBhvr>
                                    </p:cmd>
                                  </p:childTnLst>
                                </p:cTn>
                              </p:par>
                            </p:childTnLst>
                          </p:cTn>
                        </p:par>
                      </p:childTnLst>
                    </p:cTn>
                  </p:par>
                </p:childTnLst>
              </p:cTn>
              <p:nextCondLst>
                <p:cond evt="onClick" delay="0">
                  <p:tgtEl>
                    <p:spTgt spid="27"/>
                  </p:tgtEl>
                </p:cond>
              </p:nextCondLst>
            </p:seq>
            <p:video>
              <p:cMediaNode mute="1">
                <p:cTn id="12" repeatCount="indefinite" fill="hold" display="0">
                  <p:stCondLst>
                    <p:cond delay="indefinite"/>
                  </p:stCondLst>
                </p:cTn>
                <p:tgtEl>
                  <p:spTgt spid="27"/>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BFE7A-84C5-792B-0CEE-8C45AF9B904D}"/>
              </a:ext>
            </a:extLst>
          </p:cNvPr>
          <p:cNvSpPr>
            <a:spLocks noGrp="1"/>
          </p:cNvSpPr>
          <p:nvPr>
            <p:ph type="title"/>
          </p:nvPr>
        </p:nvSpPr>
        <p:spPr/>
        <p:txBody>
          <a:bodyPr/>
          <a:lstStyle/>
          <a:p>
            <a:r>
              <a:rPr lang="ro-RO" dirty="0"/>
              <a:t>			   A gentle start</a:t>
            </a:r>
            <a:endParaRPr lang="en-US" dirty="0"/>
          </a:p>
        </p:txBody>
      </p:sp>
      <p:sp>
        <p:nvSpPr>
          <p:cNvPr id="3" name="Content Placeholder 2">
            <a:extLst>
              <a:ext uri="{FF2B5EF4-FFF2-40B4-BE49-F238E27FC236}">
                <a16:creationId xmlns:a16="http://schemas.microsoft.com/office/drawing/2014/main" id="{AB51B31C-63ED-736A-F9A2-A0148020BE50}"/>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We present the steps and the tools necessary to build machine translation deep learning models for Romanian to Romani. Even though it is a low - resource language, the Romani language is a very popular one around the world</a:t>
            </a:r>
            <a:r>
              <a:rPr lang="ro-RO" dirty="0">
                <a:latin typeface="Times New Roman" panose="02020603050405020304" pitchFamily="18" charset="0"/>
                <a:cs typeface="Times New Roman" panose="02020603050405020304" pitchFamily="18" charset="0"/>
              </a:rPr>
              <a:t>.</a:t>
            </a:r>
          </a:p>
          <a:p>
            <a:pPr algn="just"/>
            <a:endParaRPr lang="ro-RO" dirty="0">
              <a:latin typeface="Times New Roman" panose="02020603050405020304" pitchFamily="18" charset="0"/>
              <a:cs typeface="Times New Roman" panose="02020603050405020304" pitchFamily="18" charset="0"/>
            </a:endParaRPr>
          </a:p>
          <a:p>
            <a:pPr algn="just"/>
            <a:r>
              <a:rPr lang="ro-RO" dirty="0">
                <a:latin typeface="Times New Roman" panose="02020603050405020304" pitchFamily="18" charset="0"/>
                <a:cs typeface="Times New Roman" panose="02020603050405020304" pitchFamily="18" charset="0"/>
              </a:rPr>
              <a:t>This presentation covers modern deep learning approaches that can be a building block for future research on this language.</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4151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F70BE4E2-A3C2-931B-E4E1-F8A8B9B69368}"/>
            </a:ext>
          </a:extLst>
        </p:cNvPr>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50BAAE4-8B45-6F6D-4867-263F1BCBCA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FDADC883-3931-F212-A49F-AC6CA5443A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24" name="Freeform: Shape 23">
              <a:extLst>
                <a:ext uri="{FF2B5EF4-FFF2-40B4-BE49-F238E27FC236}">
                  <a16:creationId xmlns:a16="http://schemas.microsoft.com/office/drawing/2014/main" id="{637B18F7-9F84-7DC6-F215-B3F0FFD7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grpSp>
          <p:nvGrpSpPr>
            <p:cNvPr id="12" name="Group 11">
              <a:extLst>
                <a:ext uri="{FF2B5EF4-FFF2-40B4-BE49-F238E27FC236}">
                  <a16:creationId xmlns:a16="http://schemas.microsoft.com/office/drawing/2014/main" id="{41BB7AF1-96B2-C62B-8EA3-7E87D3EFCDB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25" name="Freeform: Shape 24">
                <a:extLst>
                  <a:ext uri="{FF2B5EF4-FFF2-40B4-BE49-F238E27FC236}">
                    <a16:creationId xmlns:a16="http://schemas.microsoft.com/office/drawing/2014/main" id="{A385F268-B0DC-7762-1107-623CFDEDA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cxnSp>
            <p:nvCxnSpPr>
              <p:cNvPr id="14" name="Straight Connector 13">
                <a:extLst>
                  <a:ext uri="{FF2B5EF4-FFF2-40B4-BE49-F238E27FC236}">
                    <a16:creationId xmlns:a16="http://schemas.microsoft.com/office/drawing/2014/main" id="{1A184B71-BD06-01C4-BD1E-B2970A2D91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26" name="Rectangle 25">
            <a:extLst>
              <a:ext uri="{FF2B5EF4-FFF2-40B4-BE49-F238E27FC236}">
                <a16:creationId xmlns:a16="http://schemas.microsoft.com/office/drawing/2014/main" id="{353BCDA4-89E9-E6D8-C649-3EE24029EC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pic>
        <p:nvPicPr>
          <p:cNvPr id="27" name="Video 26" descr="Floating Numbers And Letters On Top Of A Book">
            <a:extLst>
              <a:ext uri="{FF2B5EF4-FFF2-40B4-BE49-F238E27FC236}">
                <a16:creationId xmlns:a16="http://schemas.microsoft.com/office/drawing/2014/main" id="{4C573729-6DCC-C868-3CF7-559C61DEDE4C}"/>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3"/>
          <a:stretch/>
        </p:blipFill>
        <p:spPr>
          <a:xfrm>
            <a:off x="20" y="10"/>
            <a:ext cx="12191980" cy="6857989"/>
          </a:xfrm>
          <a:prstGeom prst="rect">
            <a:avLst/>
          </a:prstGeom>
        </p:spPr>
      </p:pic>
      <p:sp>
        <p:nvSpPr>
          <p:cNvPr id="28" name="Rectangle 27">
            <a:extLst>
              <a:ext uri="{FF2B5EF4-FFF2-40B4-BE49-F238E27FC236}">
                <a16:creationId xmlns:a16="http://schemas.microsoft.com/office/drawing/2014/main" id="{EE77CE7A-8209-ACEF-A7DD-F6005E46FC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8637" y="1"/>
            <a:ext cx="8894726" cy="6858000"/>
          </a:xfrm>
          <a:prstGeom prst="rect">
            <a:avLst/>
          </a:prstGeom>
          <a:gradFill flip="none" rotWithShape="1">
            <a:gsLst>
              <a:gs pos="0">
                <a:srgbClr val="000000">
                  <a:alpha val="34902"/>
                </a:srgbClr>
              </a:gs>
              <a:gs pos="80000">
                <a:srgbClr val="000000">
                  <a:alpha val="0"/>
                </a:srgbClr>
              </a:gs>
              <a:gs pos="51000">
                <a:srgbClr val="000000">
                  <a:alpha val="2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08AD6030-A8F7-AF58-01F4-9A6B8FF74736}"/>
              </a:ext>
            </a:extLst>
          </p:cNvPr>
          <p:cNvSpPr>
            <a:spLocks noGrp="1"/>
          </p:cNvSpPr>
          <p:nvPr>
            <p:ph type="title"/>
          </p:nvPr>
        </p:nvSpPr>
        <p:spPr>
          <a:xfrm>
            <a:off x="-1158147" y="2621671"/>
            <a:ext cx="7797799" cy="2138400"/>
          </a:xfrm>
        </p:spPr>
        <p:txBody>
          <a:bodyPr vert="horz" lIns="0" tIns="0" rIns="0" bIns="0" rtlCol="0" anchor="b" anchorCtr="0">
            <a:normAutofit/>
          </a:bodyPr>
          <a:lstStyle/>
          <a:p>
            <a:r>
              <a:rPr lang="ro-RO" dirty="0">
                <a:solidFill>
                  <a:srgbClr val="FFFFFF"/>
                </a:solidFill>
              </a:rPr>
              <a:t>Data acquistion</a:t>
            </a:r>
            <a:endParaRPr lang="en-US" dirty="0">
              <a:solidFill>
                <a:srgbClr val="FFFFFF"/>
              </a:solidFill>
            </a:endParaRPr>
          </a:p>
        </p:txBody>
      </p:sp>
      <p:cxnSp>
        <p:nvCxnSpPr>
          <p:cNvPr id="29" name="Straight Connector 28">
            <a:extLst>
              <a:ext uri="{FF2B5EF4-FFF2-40B4-BE49-F238E27FC236}">
                <a16:creationId xmlns:a16="http://schemas.microsoft.com/office/drawing/2014/main" id="{7A4CDC89-ADA3-6E81-8A59-0B0169AF27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6109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7"/>
                                        </p:tgtEl>
                                      </p:cBhvr>
                                    </p:cmd>
                                  </p:childTnLst>
                                </p:cTn>
                              </p:par>
                            </p:childTnLst>
                          </p:cTn>
                        </p:par>
                      </p:childTnLst>
                    </p:cTn>
                  </p:par>
                </p:childTnLst>
              </p:cTn>
              <p:nextCondLst>
                <p:cond evt="onClick" delay="0">
                  <p:tgtEl>
                    <p:spTgt spid="27"/>
                  </p:tgtEl>
                </p:cond>
              </p:nextCondLst>
            </p:seq>
            <p:video>
              <p:cMediaNode mute="1">
                <p:cTn id="12" repeatCount="indefinite" fill="hold" display="0">
                  <p:stCondLst>
                    <p:cond delay="indefinite"/>
                  </p:stCondLst>
                </p:cTn>
                <p:tgtEl>
                  <p:spTgt spid="27"/>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B5C31-5F74-58B2-4867-A2E2E1237214}"/>
              </a:ext>
            </a:extLst>
          </p:cNvPr>
          <p:cNvSpPr>
            <a:spLocks noGrp="1"/>
          </p:cNvSpPr>
          <p:nvPr>
            <p:ph type="title"/>
          </p:nvPr>
        </p:nvSpPr>
        <p:spPr/>
        <p:txBody>
          <a:bodyPr/>
          <a:lstStyle/>
          <a:p>
            <a:r>
              <a:rPr lang="ro-RO" dirty="0"/>
              <a:t>			 DATA ACQUISITION</a:t>
            </a:r>
            <a:endParaRPr lang="en-US" dirty="0"/>
          </a:p>
        </p:txBody>
      </p:sp>
      <p:sp>
        <p:nvSpPr>
          <p:cNvPr id="3" name="Content Placeholder 2">
            <a:extLst>
              <a:ext uri="{FF2B5EF4-FFF2-40B4-BE49-F238E27FC236}">
                <a16:creationId xmlns:a16="http://schemas.microsoft.com/office/drawing/2014/main" id="{36B02BBD-C4B7-515D-31F7-7CD3617B2604}"/>
              </a:ext>
            </a:extLst>
          </p:cNvPr>
          <p:cNvSpPr>
            <a:spLocks noGrp="1"/>
          </p:cNvSpPr>
          <p:nvPr>
            <p:ph idx="1"/>
          </p:nvPr>
        </p:nvSpPr>
        <p:spPr/>
        <p:txBody>
          <a:bodyPr/>
          <a:lstStyle/>
          <a:p>
            <a:r>
              <a:rPr lang="ro-RO" dirty="0">
                <a:latin typeface="Times New Roman" panose="02020603050405020304" pitchFamily="18" charset="0"/>
                <a:cs typeface="Times New Roman" panose="02020603050405020304" pitchFamily="18" charset="0"/>
              </a:rPr>
              <a:t>The data was obtained from different sources, those being</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Glosbe</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Romani courses</a:t>
            </a:r>
          </a:p>
          <a:p>
            <a:r>
              <a:rPr lang="en-US" dirty="0">
                <a:latin typeface="Times New Roman" panose="02020603050405020304" pitchFamily="18" charset="0"/>
                <a:cs typeface="Times New Roman" panose="02020603050405020304" pitchFamily="18" charset="0"/>
              </a:rPr>
              <a:t>- Romani conversational guides</a:t>
            </a:r>
          </a:p>
          <a:p>
            <a:r>
              <a:rPr lang="en-US" dirty="0">
                <a:latin typeface="Times New Roman" panose="02020603050405020304" pitchFamily="18" charset="0"/>
                <a:cs typeface="Times New Roman" panose="02020603050405020304" pitchFamily="18" charset="0"/>
              </a:rPr>
              <a:t>- Romani dictionaries</a:t>
            </a:r>
          </a:p>
          <a:p>
            <a:r>
              <a:rPr lang="en-US" dirty="0">
                <a:latin typeface="Times New Roman" panose="02020603050405020304" pitchFamily="18" charset="0"/>
                <a:cs typeface="Times New Roman" panose="02020603050405020304" pitchFamily="18" charset="0"/>
              </a:rPr>
              <a:t>- Dataset from </a:t>
            </a:r>
            <a:r>
              <a:rPr lang="en-US" dirty="0" err="1">
                <a:latin typeface="Times New Roman" panose="02020603050405020304" pitchFamily="18" charset="0"/>
                <a:cs typeface="Times New Roman" panose="02020603050405020304" pitchFamily="18" charset="0"/>
              </a:rPr>
              <a:t>HelsinkiNLP</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2077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4FE7E-05A6-9167-164D-6BB1A66D9AE1}"/>
              </a:ext>
            </a:extLst>
          </p:cNvPr>
          <p:cNvSpPr>
            <a:spLocks noGrp="1"/>
          </p:cNvSpPr>
          <p:nvPr>
            <p:ph type="title"/>
          </p:nvPr>
        </p:nvSpPr>
        <p:spPr/>
        <p:txBody>
          <a:bodyPr/>
          <a:lstStyle/>
          <a:p>
            <a:r>
              <a:rPr lang="en-US" dirty="0"/>
              <a:t>	  HOW DID YOU BUILD THE CORPUS??</a:t>
            </a:r>
          </a:p>
        </p:txBody>
      </p:sp>
      <p:sp>
        <p:nvSpPr>
          <p:cNvPr id="3" name="Content Placeholder 2">
            <a:extLst>
              <a:ext uri="{FF2B5EF4-FFF2-40B4-BE49-F238E27FC236}">
                <a16:creationId xmlns:a16="http://schemas.microsoft.com/office/drawing/2014/main" id="{63569287-0A23-ED92-D6B8-973A46CD36E4}"/>
              </a:ext>
            </a:extLst>
          </p:cNvPr>
          <p:cNvSpPr>
            <a:spLocks noGrp="1"/>
          </p:cNvSpPr>
          <p:nvPr>
            <p:ph idx="1"/>
          </p:nvPr>
        </p:nvSpPr>
        <p:spPr>
          <a:xfrm>
            <a:off x="1079500" y="1790700"/>
            <a:ext cx="10026650" cy="4701540"/>
          </a:xfrm>
        </p:spPr>
        <p:txBody>
          <a:bodyPr>
            <a:normAutofit/>
          </a:bodyPr>
          <a:lstStyle/>
          <a:p>
            <a:pPr algn="just"/>
            <a:r>
              <a:rPr lang="en-US" dirty="0">
                <a:latin typeface="Times New Roman" panose="02020603050405020304" pitchFamily="18" charset="0"/>
                <a:cs typeface="Times New Roman" panose="02020603050405020304" pitchFamily="18" charset="0"/>
              </a:rPr>
              <a:t>Working with a low-resource language we took into account the fact that we had to build a corpus from scratch almost. however, we found a corpus online with  around 7900 samples from Romanian to Romani from </a:t>
            </a:r>
            <a:r>
              <a:rPr lang="en-US" dirty="0" err="1">
                <a:latin typeface="Times New Roman" panose="02020603050405020304" pitchFamily="18" charset="0"/>
                <a:cs typeface="Times New Roman" panose="02020603050405020304" pitchFamily="18" charset="0"/>
              </a:rPr>
              <a:t>HelsinkiNLP</a:t>
            </a:r>
            <a:r>
              <a:rPr lang="en-US" dirty="0">
                <a:latin typeface="Times New Roman" panose="02020603050405020304" pitchFamily="18" charset="0"/>
                <a:cs typeface="Times New Roman" panose="02020603050405020304" pitchFamily="18" charset="0"/>
              </a:rPr>
              <a:t> which to our knowledge is in the Carpathian Romani dialect. </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To add more data, we scraped samples from </a:t>
            </a:r>
            <a:r>
              <a:rPr lang="en-US" dirty="0" err="1">
                <a:latin typeface="Times New Roman" panose="02020603050405020304" pitchFamily="18" charset="0"/>
                <a:cs typeface="Times New Roman" panose="02020603050405020304" pitchFamily="18" charset="0"/>
              </a:rPr>
              <a:t>Glosbe</a:t>
            </a:r>
            <a:r>
              <a:rPr lang="en-US" dirty="0">
                <a:latin typeface="Times New Roman" panose="02020603050405020304" pitchFamily="18" charset="0"/>
                <a:cs typeface="Times New Roman" panose="02020603050405020304" pitchFamily="18" charset="0"/>
              </a:rPr>
              <a:t> as it provided Carpathian Romani samples translated into Romanian. </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Next on, we manually gathered a set of  samples from different dictionaries, conversational guides, and a Romani course support.</a:t>
            </a:r>
          </a:p>
          <a:p>
            <a:pPr algn="just"/>
            <a:endParaRPr lang="en-US" dirty="0"/>
          </a:p>
          <a:p>
            <a:pPr marL="0" indent="0" algn="just">
              <a:buNone/>
            </a:pPr>
            <a:endParaRPr lang="en-US" dirty="0"/>
          </a:p>
          <a:p>
            <a:pPr marL="0" indent="0" algn="just">
              <a:buNone/>
            </a:pPr>
            <a:endParaRPr lang="en-US" dirty="0"/>
          </a:p>
          <a:p>
            <a:pPr algn="just"/>
            <a:endParaRPr lang="en-US" dirty="0"/>
          </a:p>
        </p:txBody>
      </p:sp>
    </p:spTree>
    <p:extLst>
      <p:ext uri="{BB962C8B-B14F-4D97-AF65-F5344CB8AC3E}">
        <p14:creationId xmlns:p14="http://schemas.microsoft.com/office/powerpoint/2010/main" val="2007789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F3378B02-2D7E-701F-DF14-616E2445D8A8}"/>
            </a:ext>
          </a:extLst>
        </p:cNvPr>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9256D84B-ECD1-7449-EF42-378E736136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F282D9B7-89A0-AABB-E5AC-B8F5218384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24" name="Freeform: Shape 23">
              <a:extLst>
                <a:ext uri="{FF2B5EF4-FFF2-40B4-BE49-F238E27FC236}">
                  <a16:creationId xmlns:a16="http://schemas.microsoft.com/office/drawing/2014/main" id="{5CB0D746-E82D-8007-0101-9AC061C3C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grpSp>
          <p:nvGrpSpPr>
            <p:cNvPr id="12" name="Group 11">
              <a:extLst>
                <a:ext uri="{FF2B5EF4-FFF2-40B4-BE49-F238E27FC236}">
                  <a16:creationId xmlns:a16="http://schemas.microsoft.com/office/drawing/2014/main" id="{BA15EEA3-B2C5-CE2E-D5E0-119E87734B2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25" name="Freeform: Shape 24">
                <a:extLst>
                  <a:ext uri="{FF2B5EF4-FFF2-40B4-BE49-F238E27FC236}">
                    <a16:creationId xmlns:a16="http://schemas.microsoft.com/office/drawing/2014/main" id="{D48CD5BB-5FD1-F382-ABF6-3852DF030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cxnSp>
            <p:nvCxnSpPr>
              <p:cNvPr id="14" name="Straight Connector 13">
                <a:extLst>
                  <a:ext uri="{FF2B5EF4-FFF2-40B4-BE49-F238E27FC236}">
                    <a16:creationId xmlns:a16="http://schemas.microsoft.com/office/drawing/2014/main" id="{45F23C15-D261-1F7A-F40E-6FE5ECB7A7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26" name="Rectangle 25">
            <a:extLst>
              <a:ext uri="{FF2B5EF4-FFF2-40B4-BE49-F238E27FC236}">
                <a16:creationId xmlns:a16="http://schemas.microsoft.com/office/drawing/2014/main" id="{C73F5351-4C12-42AF-21C0-618F6FFD7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pic>
        <p:nvPicPr>
          <p:cNvPr id="27" name="Video 26" descr="Floating Numbers And Letters On Top Of A Book">
            <a:extLst>
              <a:ext uri="{FF2B5EF4-FFF2-40B4-BE49-F238E27FC236}">
                <a16:creationId xmlns:a16="http://schemas.microsoft.com/office/drawing/2014/main" id="{9AE8B319-A983-BFFC-3C24-99CA33C4FE7C}"/>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3"/>
          <a:stretch/>
        </p:blipFill>
        <p:spPr>
          <a:xfrm>
            <a:off x="20" y="10"/>
            <a:ext cx="12191980" cy="6857989"/>
          </a:xfrm>
          <a:prstGeom prst="rect">
            <a:avLst/>
          </a:prstGeom>
        </p:spPr>
      </p:pic>
      <p:sp>
        <p:nvSpPr>
          <p:cNvPr id="28" name="Rectangle 27">
            <a:extLst>
              <a:ext uri="{FF2B5EF4-FFF2-40B4-BE49-F238E27FC236}">
                <a16:creationId xmlns:a16="http://schemas.microsoft.com/office/drawing/2014/main" id="{CB53935D-A6F3-2DF0-B5C5-0450C291A2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8637" y="1"/>
            <a:ext cx="8894726" cy="6858000"/>
          </a:xfrm>
          <a:prstGeom prst="rect">
            <a:avLst/>
          </a:prstGeom>
          <a:gradFill flip="none" rotWithShape="1">
            <a:gsLst>
              <a:gs pos="0">
                <a:srgbClr val="000000">
                  <a:alpha val="34902"/>
                </a:srgbClr>
              </a:gs>
              <a:gs pos="80000">
                <a:srgbClr val="000000">
                  <a:alpha val="0"/>
                </a:srgbClr>
              </a:gs>
              <a:gs pos="51000">
                <a:srgbClr val="000000">
                  <a:alpha val="2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BCD55E80-138A-DD17-2F2E-C80D96919959}"/>
              </a:ext>
            </a:extLst>
          </p:cNvPr>
          <p:cNvSpPr>
            <a:spLocks noGrp="1"/>
          </p:cNvSpPr>
          <p:nvPr>
            <p:ph type="title"/>
          </p:nvPr>
        </p:nvSpPr>
        <p:spPr>
          <a:xfrm>
            <a:off x="-1141054" y="2503195"/>
            <a:ext cx="7797799" cy="2138400"/>
          </a:xfrm>
        </p:spPr>
        <p:txBody>
          <a:bodyPr vert="horz" lIns="0" tIns="0" rIns="0" bIns="0" rtlCol="0" anchor="b" anchorCtr="0">
            <a:normAutofit/>
          </a:bodyPr>
          <a:lstStyle/>
          <a:p>
            <a:r>
              <a:rPr lang="en-US" dirty="0">
                <a:solidFill>
                  <a:srgbClr val="FFFFFF"/>
                </a:solidFill>
              </a:rPr>
              <a:t>	</a:t>
            </a:r>
            <a:r>
              <a:rPr lang="ro-RO" dirty="0">
                <a:solidFill>
                  <a:srgbClr val="FFFFFF"/>
                </a:solidFill>
              </a:rPr>
              <a:t>APPROACH</a:t>
            </a:r>
            <a:r>
              <a:rPr lang="en-US" dirty="0">
                <a:solidFill>
                  <a:srgbClr val="FFFFFF"/>
                </a:solidFill>
              </a:rPr>
              <a:t> AND RESULTS</a:t>
            </a:r>
          </a:p>
        </p:txBody>
      </p:sp>
      <p:cxnSp>
        <p:nvCxnSpPr>
          <p:cNvPr id="29" name="Straight Connector 28">
            <a:extLst>
              <a:ext uri="{FF2B5EF4-FFF2-40B4-BE49-F238E27FC236}">
                <a16:creationId xmlns:a16="http://schemas.microsoft.com/office/drawing/2014/main" id="{2FF05367-B95E-539D-35DD-52FEB38C07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434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7"/>
                                        </p:tgtEl>
                                      </p:cBhvr>
                                    </p:cmd>
                                  </p:childTnLst>
                                </p:cTn>
                              </p:par>
                            </p:childTnLst>
                          </p:cTn>
                        </p:par>
                      </p:childTnLst>
                    </p:cTn>
                  </p:par>
                </p:childTnLst>
              </p:cTn>
              <p:nextCondLst>
                <p:cond evt="onClick" delay="0">
                  <p:tgtEl>
                    <p:spTgt spid="27"/>
                  </p:tgtEl>
                </p:cond>
              </p:nextCondLst>
            </p:seq>
            <p:video>
              <p:cMediaNode mute="1">
                <p:cTn id="12" repeatCount="indefinite" fill="hold" display="0">
                  <p:stCondLst>
                    <p:cond delay="indefinite"/>
                  </p:stCondLst>
                </p:cTn>
                <p:tgtEl>
                  <p:spTgt spid="27"/>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661B9-C1E1-CE0D-EF3D-BFC794D19645}"/>
              </a:ext>
            </a:extLst>
          </p:cNvPr>
          <p:cNvSpPr>
            <a:spLocks noGrp="1"/>
          </p:cNvSpPr>
          <p:nvPr>
            <p:ph type="title"/>
          </p:nvPr>
        </p:nvSpPr>
        <p:spPr/>
        <p:txBody>
          <a:bodyPr>
            <a:normAutofit/>
          </a:bodyPr>
          <a:lstStyle/>
          <a:p>
            <a:r>
              <a:rPr lang="en-US" dirty="0"/>
              <a:t>DATA AUGMENTATION</a:t>
            </a:r>
          </a:p>
        </p:txBody>
      </p:sp>
      <p:pic>
        <p:nvPicPr>
          <p:cNvPr id="6" name="Content Placeholder 5">
            <a:extLst>
              <a:ext uri="{FF2B5EF4-FFF2-40B4-BE49-F238E27FC236}">
                <a16:creationId xmlns:a16="http://schemas.microsoft.com/office/drawing/2014/main" id="{BF64D877-0C29-2314-E1F8-7561C8FCD9C8}"/>
              </a:ext>
            </a:extLst>
          </p:cNvPr>
          <p:cNvPicPr>
            <a:picLocks noGrp="1" noChangeAspect="1"/>
          </p:cNvPicPr>
          <p:nvPr>
            <p:ph idx="1"/>
          </p:nvPr>
        </p:nvPicPr>
        <p:blipFill>
          <a:blip r:embed="rId2"/>
          <a:stretch>
            <a:fillRect/>
          </a:stretch>
        </p:blipFill>
        <p:spPr>
          <a:xfrm>
            <a:off x="5537199" y="1451113"/>
            <a:ext cx="6061765" cy="3628734"/>
          </a:xfrm>
        </p:spPr>
      </p:pic>
      <p:sp>
        <p:nvSpPr>
          <p:cNvPr id="4" name="Text Placeholder 3">
            <a:extLst>
              <a:ext uri="{FF2B5EF4-FFF2-40B4-BE49-F238E27FC236}">
                <a16:creationId xmlns:a16="http://schemas.microsoft.com/office/drawing/2014/main" id="{AD1F1C1F-505D-6D73-F9BB-DB841B76B55D}"/>
              </a:ext>
            </a:extLst>
          </p:cNvPr>
          <p:cNvSpPr>
            <a:spLocks noGrp="1"/>
          </p:cNvSpPr>
          <p:nvPr>
            <p:ph type="body" sz="half" idx="2"/>
          </p:nvPr>
        </p:nvSpPr>
        <p:spPr>
          <a:xfrm>
            <a:off x="1071607" y="2373055"/>
            <a:ext cx="3905999" cy="3628734"/>
          </a:xfrm>
        </p:spPr>
        <p:txBody>
          <a:bodyPr>
            <a:normAutofit/>
          </a:bodyPr>
          <a:lstStyle/>
          <a:p>
            <a:r>
              <a:rPr lang="en-US" sz="1600" dirty="0">
                <a:latin typeface="Times New Roman" panose="02020603050405020304" pitchFamily="18" charset="0"/>
                <a:cs typeface="Times New Roman" panose="02020603050405020304" pitchFamily="18" charset="0"/>
              </a:rPr>
              <a:t>We felt that it was necessary to try and use some data augmentation techniques, especially working with a low resource language. The techniques that we used were:</a:t>
            </a:r>
          </a:p>
          <a:p>
            <a:pPr marL="342900" indent="-342900">
              <a:buFontTx/>
              <a:buChar char="-"/>
            </a:pPr>
            <a:r>
              <a:rPr lang="en-US" sz="1600" dirty="0">
                <a:latin typeface="Times New Roman" panose="02020603050405020304" pitchFamily="18" charset="0"/>
                <a:cs typeface="Times New Roman" panose="02020603050405020304" pitchFamily="18" charset="0"/>
              </a:rPr>
              <a:t>Back translation</a:t>
            </a:r>
          </a:p>
          <a:p>
            <a:pPr marL="342900" indent="-342900">
              <a:buFontTx/>
              <a:buChar char="-"/>
            </a:pPr>
            <a:r>
              <a:rPr lang="en-US" sz="1600" dirty="0">
                <a:latin typeface="Times New Roman" panose="02020603050405020304" pitchFamily="18" charset="0"/>
                <a:cs typeface="Times New Roman" panose="02020603050405020304" pitchFamily="18" charset="0"/>
              </a:rPr>
              <a:t>Sentence insertion</a:t>
            </a:r>
          </a:p>
          <a:p>
            <a:pPr marL="342900" indent="-342900">
              <a:buFontTx/>
              <a:buChar char="-"/>
            </a:pPr>
            <a:r>
              <a:rPr lang="en-US" sz="1600" dirty="0">
                <a:latin typeface="Times New Roman" panose="02020603050405020304" pitchFamily="18" charset="0"/>
                <a:cs typeface="Times New Roman" panose="02020603050405020304" pitchFamily="18" charset="0"/>
              </a:rPr>
              <a:t>Random character insertion</a:t>
            </a:r>
          </a:p>
          <a:p>
            <a:r>
              <a:rPr lang="en-US" sz="1600" dirty="0">
                <a:latin typeface="Times New Roman" panose="02020603050405020304" pitchFamily="18" charset="0"/>
                <a:cs typeface="Times New Roman" panose="02020603050405020304" pitchFamily="18" charset="0"/>
              </a:rPr>
              <a:t>The augmentation was done on 15% of the dataset.</a:t>
            </a:r>
          </a:p>
        </p:txBody>
      </p:sp>
      <p:sp>
        <p:nvSpPr>
          <p:cNvPr id="3" name="TextBox 2">
            <a:extLst>
              <a:ext uri="{FF2B5EF4-FFF2-40B4-BE49-F238E27FC236}">
                <a16:creationId xmlns:a16="http://schemas.microsoft.com/office/drawing/2014/main" id="{E229A0B0-E521-5426-E22C-3BEE28FF996A}"/>
              </a:ext>
            </a:extLst>
          </p:cNvPr>
          <p:cNvSpPr txBox="1"/>
          <p:nvPr/>
        </p:nvSpPr>
        <p:spPr>
          <a:xfrm>
            <a:off x="7373390" y="5303520"/>
            <a:ext cx="3905999" cy="369332"/>
          </a:xfrm>
          <a:prstGeom prst="rect">
            <a:avLst/>
          </a:prstGeom>
          <a:noFill/>
        </p:spPr>
        <p:txBody>
          <a:bodyPr wrap="square" rtlCol="0">
            <a:spAutoFit/>
          </a:bodyPr>
          <a:lstStyle/>
          <a:p>
            <a:r>
              <a:rPr lang="ro-RO" dirty="0">
                <a:latin typeface="Times New Roman" panose="02020603050405020304" pitchFamily="18" charset="0"/>
                <a:cs typeface="Times New Roman" panose="02020603050405020304" pitchFamily="18" charset="0"/>
              </a:rPr>
              <a:t>Source : GeeksForGeeks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9634753"/>
      </p:ext>
    </p:extLst>
  </p:cSld>
  <p:clrMapOvr>
    <a:masterClrMapping/>
  </p:clrMapOvr>
</p:sld>
</file>

<file path=ppt/theme/theme1.xml><?xml version="1.0" encoding="utf-8"?>
<a:theme xmlns:a="http://schemas.openxmlformats.org/drawingml/2006/main" name="LeafVTI">
  <a:themeElements>
    <a:clrScheme name="AnalogousFromRegularSeedLeftStep">
      <a:dk1>
        <a:srgbClr val="000000"/>
      </a:dk1>
      <a:lt1>
        <a:srgbClr val="FFFFFF"/>
      </a:lt1>
      <a:dk2>
        <a:srgbClr val="243141"/>
      </a:dk2>
      <a:lt2>
        <a:srgbClr val="E8E5E2"/>
      </a:lt2>
      <a:accent1>
        <a:srgbClr val="297FE7"/>
      </a:accent1>
      <a:accent2>
        <a:srgbClr val="16B3CB"/>
      </a:accent2>
      <a:accent3>
        <a:srgbClr val="20B68C"/>
      </a:accent3>
      <a:accent4>
        <a:srgbClr val="14BA46"/>
      </a:accent4>
      <a:accent5>
        <a:srgbClr val="33BB21"/>
      </a:accent5>
      <a:accent6>
        <a:srgbClr val="69B414"/>
      </a:accent6>
      <a:hlink>
        <a:srgbClr val="AD7939"/>
      </a:hlink>
      <a:folHlink>
        <a:srgbClr val="7F7F7F"/>
      </a:folHlink>
    </a:clrScheme>
    <a:fontScheme name="Leaf">
      <a:majorFont>
        <a:latin typeface="Rockwell Nova Light"/>
        <a:ea typeface=""/>
        <a:cs typeface=""/>
      </a:majorFont>
      <a:minorFont>
        <a:latin typeface="Avenir Next LT Pro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afVTI" id="{AD13D32C-3873-4EF1-A28C-5D0E64FF0913}" vid="{0D2E0FD0-9C17-4337-BD21-33917FC300A9}"/>
    </a:ext>
  </a:extLst>
</a:theme>
</file>

<file path=docProps/app.xml><?xml version="1.0" encoding="utf-8"?>
<Properties xmlns="http://schemas.openxmlformats.org/officeDocument/2006/extended-properties" xmlns:vt="http://schemas.openxmlformats.org/officeDocument/2006/docPropsVTypes">
  <TotalTime>134</TotalTime>
  <Words>879</Words>
  <Application>Microsoft Office PowerPoint</Application>
  <PresentationFormat>Widescreen</PresentationFormat>
  <Paragraphs>76</Paragraphs>
  <Slides>18</Slides>
  <Notes>0</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Avenir Next LT Pro Light</vt:lpstr>
      <vt:lpstr>Rockwell Nova Light</vt:lpstr>
      <vt:lpstr>Times New Roman</vt:lpstr>
      <vt:lpstr>Wingdings</vt:lpstr>
      <vt:lpstr>LeafVTI</vt:lpstr>
      <vt:lpstr>Machine Translation (Romanian to Romani translation)</vt:lpstr>
      <vt:lpstr>   TABLE OF CONTENTS</vt:lpstr>
      <vt:lpstr>INTRODUCTORY NOTES</vt:lpstr>
      <vt:lpstr>      A gentle start</vt:lpstr>
      <vt:lpstr>Data acquistion</vt:lpstr>
      <vt:lpstr>    DATA ACQUISITION</vt:lpstr>
      <vt:lpstr>   HOW DID YOU BUILD THE CORPUS??</vt:lpstr>
      <vt:lpstr> APPROACH AND RESULTS</vt:lpstr>
      <vt:lpstr>DATA AUGMENTATION</vt:lpstr>
      <vt:lpstr>    APPROACH</vt:lpstr>
      <vt:lpstr>       RESULTS</vt:lpstr>
      <vt:lpstr>       RESULTS</vt:lpstr>
      <vt:lpstr>       RESULTS</vt:lpstr>
      <vt:lpstr> LIMITATIONS</vt:lpstr>
      <vt:lpstr>    LIMITATIONS</vt:lpstr>
      <vt:lpstr> CONCLUSIONS</vt:lpstr>
      <vt:lpstr>       CONCLUSIONS</vt:lpstr>
      <vt:lpstr>   BIBLIOGRAPHIC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Translation (Romanian to Romani translation)</dc:title>
  <dc:creator>Sab Zibileanu</dc:creator>
  <cp:lastModifiedBy>SABIN   ZIBILEANU</cp:lastModifiedBy>
  <cp:revision>82</cp:revision>
  <dcterms:created xsi:type="dcterms:W3CDTF">2025-01-12T09:46:13Z</dcterms:created>
  <dcterms:modified xsi:type="dcterms:W3CDTF">2025-02-05T10:23:30Z</dcterms:modified>
</cp:coreProperties>
</file>